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103"/>
  </p:notesMasterIdLst>
  <p:sldIdLst>
    <p:sldId id="290" r:id="rId2"/>
    <p:sldId id="263" r:id="rId3"/>
    <p:sldId id="289" r:id="rId4"/>
    <p:sldId id="278" r:id="rId5"/>
    <p:sldId id="349" r:id="rId6"/>
    <p:sldId id="350" r:id="rId7"/>
    <p:sldId id="348" r:id="rId8"/>
    <p:sldId id="264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291" r:id="rId18"/>
    <p:sldId id="359" r:id="rId19"/>
    <p:sldId id="360" r:id="rId20"/>
    <p:sldId id="361" r:id="rId21"/>
    <p:sldId id="362" r:id="rId22"/>
    <p:sldId id="267" r:id="rId23"/>
    <p:sldId id="363" r:id="rId24"/>
    <p:sldId id="364" r:id="rId25"/>
    <p:sldId id="365" r:id="rId26"/>
    <p:sldId id="366" r:id="rId27"/>
    <p:sldId id="295" r:id="rId28"/>
    <p:sldId id="294" r:id="rId29"/>
    <p:sldId id="297" r:id="rId30"/>
    <p:sldId id="367" r:id="rId31"/>
    <p:sldId id="298" r:id="rId32"/>
    <p:sldId id="296" r:id="rId33"/>
    <p:sldId id="300" r:id="rId34"/>
    <p:sldId id="368" r:id="rId35"/>
    <p:sldId id="299" r:id="rId36"/>
    <p:sldId id="305" r:id="rId37"/>
    <p:sldId id="303" r:id="rId38"/>
    <p:sldId id="370" r:id="rId39"/>
    <p:sldId id="371" r:id="rId40"/>
    <p:sldId id="372" r:id="rId41"/>
    <p:sldId id="373" r:id="rId42"/>
    <p:sldId id="374" r:id="rId43"/>
    <p:sldId id="369" r:id="rId44"/>
    <p:sldId id="302" r:id="rId45"/>
    <p:sldId id="306" r:id="rId46"/>
    <p:sldId id="375" r:id="rId47"/>
    <p:sldId id="307" r:id="rId48"/>
    <p:sldId id="304" r:id="rId49"/>
    <p:sldId id="301" r:id="rId50"/>
    <p:sldId id="308" r:id="rId51"/>
    <p:sldId id="377" r:id="rId52"/>
    <p:sldId id="378" r:id="rId53"/>
    <p:sldId id="309" r:id="rId54"/>
    <p:sldId id="379" r:id="rId55"/>
    <p:sldId id="315" r:id="rId56"/>
    <p:sldId id="380" r:id="rId57"/>
    <p:sldId id="310" r:id="rId58"/>
    <p:sldId id="316" r:id="rId59"/>
    <p:sldId id="317" r:id="rId60"/>
    <p:sldId id="311" r:id="rId61"/>
    <p:sldId id="318" r:id="rId62"/>
    <p:sldId id="382" r:id="rId63"/>
    <p:sldId id="320" r:id="rId64"/>
    <p:sldId id="321" r:id="rId65"/>
    <p:sldId id="313" r:id="rId66"/>
    <p:sldId id="322" r:id="rId67"/>
    <p:sldId id="383" r:id="rId68"/>
    <p:sldId id="314" r:id="rId69"/>
    <p:sldId id="323" r:id="rId70"/>
    <p:sldId id="324" r:id="rId71"/>
    <p:sldId id="326" r:id="rId72"/>
    <p:sldId id="385" r:id="rId73"/>
    <p:sldId id="384" r:id="rId74"/>
    <p:sldId id="333" r:id="rId75"/>
    <p:sldId id="334" r:id="rId76"/>
    <p:sldId id="386" r:id="rId77"/>
    <p:sldId id="335" r:id="rId78"/>
    <p:sldId id="325" r:id="rId79"/>
    <p:sldId id="387" r:id="rId80"/>
    <p:sldId id="336" r:id="rId81"/>
    <p:sldId id="337" r:id="rId82"/>
    <p:sldId id="388" r:id="rId83"/>
    <p:sldId id="338" r:id="rId84"/>
    <p:sldId id="389" r:id="rId85"/>
    <p:sldId id="327" r:id="rId86"/>
    <p:sldId id="339" r:id="rId87"/>
    <p:sldId id="328" r:id="rId88"/>
    <p:sldId id="390" r:id="rId89"/>
    <p:sldId id="329" r:id="rId90"/>
    <p:sldId id="391" r:id="rId91"/>
    <p:sldId id="392" r:id="rId92"/>
    <p:sldId id="330" r:id="rId93"/>
    <p:sldId id="340" r:id="rId94"/>
    <p:sldId id="342" r:id="rId95"/>
    <p:sldId id="393" r:id="rId96"/>
    <p:sldId id="343" r:id="rId97"/>
    <p:sldId id="344" r:id="rId98"/>
    <p:sldId id="394" r:id="rId99"/>
    <p:sldId id="345" r:id="rId100"/>
    <p:sldId id="347" r:id="rId101"/>
    <p:sldId id="259" r:id="rId10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66"/>
    <a:srgbClr val="FF00FF"/>
    <a:srgbClr val="00FFFF"/>
    <a:srgbClr val="00CC66"/>
    <a:srgbClr val="C9151E"/>
    <a:srgbClr val="FF99FF"/>
    <a:srgbClr val="FFFFFF"/>
    <a:srgbClr val="BFE2F3"/>
    <a:srgbClr val="C318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8" autoAdjust="0"/>
    <p:restoredTop sz="94785" autoAdjust="0"/>
  </p:normalViewPr>
  <p:slideViewPr>
    <p:cSldViewPr snapToGrid="0">
      <p:cViewPr varScale="1">
        <p:scale>
          <a:sx n="132" d="100"/>
          <a:sy n="132" d="100"/>
        </p:scale>
        <p:origin x="282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1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8835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673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110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98360430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65338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33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单击此处添加日期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78283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107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556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82136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50430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35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848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08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1555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accent1"/>
                </a:solidFill>
              </a:rPr>
              <a:t>单击此处编辑母版标题样式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807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50" r:id="rId3"/>
    <p:sldLayoutId id="2147483651" r:id="rId4"/>
    <p:sldLayoutId id="2147483669" r:id="rId5"/>
    <p:sldLayoutId id="2147483666" r:id="rId6"/>
    <p:sldLayoutId id="2147483670" r:id="rId7"/>
    <p:sldLayoutId id="2147483667" r:id="rId8"/>
    <p:sldLayoutId id="2147483672" r:id="rId9"/>
    <p:sldLayoutId id="2147483673" r:id="rId10"/>
    <p:sldLayoutId id="2147483674" r:id="rId11"/>
    <p:sldLayoutId id="2147483668" r:id="rId12"/>
    <p:sldLayoutId id="2147483671" r:id="rId13"/>
    <p:sldLayoutId id="2147483665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>
            <a:spLocks/>
          </p:cNvSpPr>
          <p:nvPr/>
        </p:nvSpPr>
        <p:spPr>
          <a:xfrm>
            <a:off x="242264" y="2286939"/>
            <a:ext cx="8659471" cy="16395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Chapter </a:t>
            </a:r>
            <a:r>
              <a:rPr lang="en-US" altLang="zh-CN" sz="4000" b="1" dirty="0" smtClean="0">
                <a:solidFill>
                  <a:schemeClr val="accent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endParaRPr lang="en-US" altLang="zh-CN" sz="4000" b="1" dirty="0">
              <a:solidFill>
                <a:schemeClr val="accent1"/>
              </a:solidFill>
              <a:latin typeface="Arial Black" panose="020B0A04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Color Image Processing</a:t>
            </a:r>
            <a:endParaRPr lang="zh-CN" altLang="en-US" sz="4000" b="1" dirty="0">
              <a:solidFill>
                <a:schemeClr val="accent1"/>
              </a:solidFill>
              <a:latin typeface="Arial Black" panose="020B0A04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副标题 4"/>
          <p:cNvSpPr>
            <a:spLocks noGrp="1"/>
          </p:cNvSpPr>
          <p:nvPr/>
        </p:nvSpPr>
        <p:spPr>
          <a:xfrm>
            <a:off x="1034244" y="4987253"/>
            <a:ext cx="7075503" cy="1245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lang="zh-CN" altLang="en-US" sz="2400" b="0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Dept. Computer Science &amp; Engineering</a:t>
            </a:r>
          </a:p>
          <a:p>
            <a:pPr algn="ctr"/>
            <a:r>
              <a:rPr lang="en-US" altLang="zh-CN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Hongtao Lu</a:t>
            </a:r>
          </a:p>
          <a:p>
            <a:pPr algn="ctr"/>
            <a:fld id="{C933657A-700C-43D5-BA12-3697E30C131A}" type="datetime1">
              <a:rPr lang="en-US" altLang="zh-CN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10/11/2017</a:t>
            </a:fld>
            <a:endParaRPr lang="en-US" altLang="zh-CN" b="1" dirty="0" smtClean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 5"/>
          <p:cNvSpPr txBox="1">
            <a:spLocks/>
          </p:cNvSpPr>
          <p:nvPr/>
        </p:nvSpPr>
        <p:spPr>
          <a:xfrm>
            <a:off x="385911" y="984473"/>
            <a:ext cx="8372163" cy="574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i="1" dirty="0">
                <a:solidFill>
                  <a:srgbClr val="C8161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Digital Image Processing, 3</a:t>
            </a:r>
            <a:r>
              <a:rPr lang="en-US" altLang="zh-CN" sz="3600" b="1" i="1" baseline="30000" dirty="0">
                <a:solidFill>
                  <a:srgbClr val="C8161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rd</a:t>
            </a:r>
            <a:r>
              <a:rPr lang="en-US" altLang="zh-CN" sz="3600" b="1" i="1" dirty="0">
                <a:solidFill>
                  <a:srgbClr val="C8161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ed.</a:t>
            </a:r>
            <a:endParaRPr lang="zh-CN" altLang="en-US" sz="4800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" t="5743" r="6128" b="6001"/>
          <a:stretch/>
        </p:blipFill>
        <p:spPr>
          <a:xfrm>
            <a:off x="7510511" y="5157928"/>
            <a:ext cx="1589104" cy="15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 Color Fundamentals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5449" y="1635644"/>
            <a:ext cx="788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Radiance for Black-Body radiator (Plank’s law)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4" y="2246048"/>
            <a:ext cx="8559573" cy="32245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5449" y="5738607"/>
            <a:ext cx="6528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other sources similar curves exist.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7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98" y="1548460"/>
            <a:ext cx="3719096" cy="3719096"/>
          </a:xfrm>
          <a:prstGeom prst="rect">
            <a:avLst/>
          </a:prstGeom>
        </p:spPr>
      </p:pic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217819" y="2350317"/>
            <a:ext cx="4398145" cy="574183"/>
          </a:xfrm>
        </p:spPr>
        <p:txBody>
          <a:bodyPr/>
          <a:lstStyle/>
          <a:p>
            <a:r>
              <a:rPr lang="zh-CN" altLang="en-US" sz="32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智能视觉理解实验室</a:t>
            </a:r>
            <a:r>
              <a:rPr lang="zh-CN" altLang="en-US" sz="32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</a:t>
            </a:r>
            <a:endParaRPr 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4466393" y="3541173"/>
            <a:ext cx="4548140" cy="57418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rgbClr val="00206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Feel free to subscribe </a:t>
            </a:r>
            <a:r>
              <a:rPr lang="en-US" altLang="zh-CN" sz="3200" dirty="0" smtClean="0">
                <a:solidFill>
                  <a:srgbClr val="00206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3200" dirty="0">
              <a:solidFill>
                <a:srgbClr val="002060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833813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>
          <a:xfrm>
            <a:off x="366754" y="1555904"/>
            <a:ext cx="8410492" cy="926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zh-CN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 Color Fundamentals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5449" y="1635644"/>
            <a:ext cx="4343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Luminance of objects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1" y="2352583"/>
            <a:ext cx="8364778" cy="433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7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 Color Fundamentals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5449" y="1635644"/>
            <a:ext cx="4343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Luminance of objects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62" y="2307603"/>
            <a:ext cx="7035676" cy="133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8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 Color Fundamentals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5449" y="1635644"/>
            <a:ext cx="4275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Brightness of objects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5045" y="2194376"/>
            <a:ext cx="8301141" cy="3301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 dependent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perception of brightness is related to c(λ</a:t>
            </a:r>
            <a:r>
              <a:rPr lang="en-US" altLang="zh-CN" sz="28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24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contribution </a:t>
            </a:r>
            <a:r>
              <a:rPr lang="en-US" altLang="zh-CN" sz="28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c(λ</a:t>
            </a:r>
            <a:r>
              <a:rPr lang="en-US" altLang="zh-CN" sz="2800" baseline="-250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c(λ</a:t>
            </a:r>
            <a:r>
              <a:rPr lang="en-US" altLang="zh-CN" sz="2800" baseline="-250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make to human perception of brightness are in general quite different for λ</a:t>
            </a:r>
            <a:r>
              <a:rPr lang="en-US" altLang="zh-CN" sz="2800" baseline="-250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≠ 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altLang="zh-CN" sz="2800" baseline="-250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even though </a:t>
            </a:r>
            <a:r>
              <a:rPr lang="en-US" altLang="zh-CN" sz="28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c(λ</a:t>
            </a:r>
            <a:r>
              <a:rPr lang="en-US" altLang="zh-CN" sz="2800" baseline="-250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8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be the same as </a:t>
            </a:r>
            <a:r>
              <a:rPr lang="en-US" altLang="zh-CN" sz="28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c(λ</a:t>
            </a:r>
            <a:r>
              <a:rPr lang="en-US" altLang="zh-CN" sz="2800" baseline="-250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84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 Color Fundamentals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5449" y="1635644"/>
            <a:ext cx="8620738" cy="449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2800" i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luminous efficiency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 monochromatic light is defined as c(</a:t>
            </a:r>
            <a:r>
              <a:rPr lang="en-US" altLang="zh-CN" sz="2800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altLang="zh-CN" sz="2800" baseline="-25000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/ c(</a:t>
            </a:r>
            <a:r>
              <a:rPr lang="en-US" altLang="zh-CN" sz="2800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altLang="zh-CN" sz="2800" baseline="-25000" dirty="0" err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when </a:t>
            </a:r>
            <a:r>
              <a:rPr lang="en-US" altLang="zh-CN" sz="28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c(</a:t>
            </a:r>
            <a:r>
              <a:rPr lang="en-US" altLang="zh-CN" sz="2800" dirty="0" err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altLang="zh-CN" sz="2800" baseline="-25000" dirty="0" err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</a:t>
            </a:r>
            <a:r>
              <a:rPr lang="en-US" altLang="zh-CN" sz="28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c(</a:t>
            </a:r>
            <a:r>
              <a:rPr lang="en-US" altLang="zh-CN" sz="2800" dirty="0" err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altLang="zh-CN" sz="2800" baseline="-25000" dirty="0" err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are matched in brightness.</a:t>
            </a:r>
          </a:p>
          <a:p>
            <a:pPr marL="741363" lvl="1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c(</a:t>
            </a:r>
            <a:r>
              <a:rPr lang="en-US" altLang="zh-CN" sz="2400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altLang="zh-CN" sz="2400" baseline="-25000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is </a:t>
            </a:r>
            <a:r>
              <a:rPr lang="en-US" altLang="zh-CN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reference monochromatic light</a:t>
            </a: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1363" lvl="1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400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altLang="zh-CN" sz="2400" baseline="-25000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555 nm (yellow-green light) at which a typical observer has maximum brightness sensitivity.</a:t>
            </a:r>
          </a:p>
          <a:p>
            <a:pPr marL="741363" lvl="1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c(</a:t>
            </a:r>
            <a:r>
              <a:rPr lang="en-US" altLang="zh-CN" sz="2400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altLang="zh-CN" sz="2400" baseline="-25000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is a test monochromatic light.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this reference, the relative luminous efficiency is always less than or equal to 1.</a:t>
            </a:r>
          </a:p>
        </p:txBody>
      </p:sp>
    </p:spTree>
    <p:extLst>
      <p:ext uri="{BB962C8B-B14F-4D97-AF65-F5344CB8AC3E}">
        <p14:creationId xmlns:p14="http://schemas.microsoft.com/office/powerpoint/2010/main" val="206824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 Color Fundamentals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5449" y="1635644"/>
            <a:ext cx="8620738" cy="249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2800" i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luminous efficiency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a function of λ is called the </a:t>
            </a:r>
            <a:r>
              <a:rPr lang="en-US" altLang="zh-CN" sz="2800" i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luminous efficiency </a:t>
            </a:r>
            <a:r>
              <a:rPr lang="en-US" altLang="zh-CN" sz="2800" i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is denoted by v(λ).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monochromatic lights with c</a:t>
            </a:r>
            <a:r>
              <a:rPr lang="en-US" altLang="zh-CN" sz="2800" baseline="-250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(λ</a:t>
            </a:r>
            <a:r>
              <a:rPr lang="en-US" altLang="zh-CN" sz="2800" baseline="-250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c</a:t>
            </a:r>
            <a:r>
              <a:rPr lang="en-US" altLang="zh-CN" sz="2800" baseline="-250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(λ</a:t>
            </a:r>
            <a:r>
              <a:rPr lang="en-US" altLang="zh-CN" sz="2800" baseline="-250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appear equally bright to an observer when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534" y="4131712"/>
            <a:ext cx="3958931" cy="63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6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 Color Fundamentals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5449" y="1635644"/>
            <a:ext cx="3509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Eye as light sensor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5045" y="2194376"/>
            <a:ext cx="8301141" cy="425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(6~7</a:t>
            </a:r>
            <a:r>
              <a:rPr lang="en-US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millions cons cell categorized in 3 group sensors</a:t>
            </a:r>
            <a:r>
              <a:rPr lang="en-US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6125" lvl="1" indent="-288925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US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65%)</a:t>
            </a:r>
            <a:endParaRPr lang="en-US" sz="24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6125" lvl="1" indent="-288925"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(33</a:t>
            </a:r>
            <a:r>
              <a:rPr lang="en-US" altLang="zh-CN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%)</a:t>
            </a:r>
          </a:p>
          <a:p>
            <a:pPr marL="746125" lvl="1" indent="-288925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(2%) </a:t>
            </a:r>
            <a:r>
              <a:rPr lang="en-US" altLang="zh-CN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 is most sensitive</a:t>
            </a:r>
            <a:endParaRPr lang="en-US" sz="24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definition of R-G-B (CIE):</a:t>
            </a:r>
          </a:p>
          <a:p>
            <a:pPr marL="746125" lvl="1" indent="-288925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Red: 700nm</a:t>
            </a:r>
            <a:endParaRPr lang="en-US" sz="2400" dirty="0" smtClean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6125" lvl="1" indent="-288925">
              <a:spcBef>
                <a:spcPts val="600"/>
              </a:spcBef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Green: 546.1 nm</a:t>
            </a:r>
            <a:endParaRPr lang="en-US" altLang="zh-CN" sz="2400" dirty="0" smtClean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6125" lvl="1" indent="-288925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Blue: 435.8 nm</a:t>
            </a:r>
            <a:endParaRPr lang="en-US" sz="24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single color may by called R, G, or B.</a:t>
            </a:r>
          </a:p>
        </p:txBody>
      </p:sp>
    </p:spTree>
    <p:extLst>
      <p:ext uri="{BB962C8B-B14F-4D97-AF65-F5344CB8AC3E}">
        <p14:creationId xmlns:p14="http://schemas.microsoft.com/office/powerpoint/2010/main" val="366722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921406" y="2977250"/>
            <a:ext cx="31223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6.3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Absorption </a:t>
            </a:r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light by the </a:t>
            </a:r>
            <a:r>
              <a:rPr lang="en-US" altLang="zh-CN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8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2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cones in the human eye as an function of wavelength.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 Color Fundamentals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" t="3744" b="1087"/>
          <a:stretch/>
        </p:blipFill>
        <p:spPr bwMode="auto">
          <a:xfrm>
            <a:off x="189827" y="2506461"/>
            <a:ext cx="5575282" cy="405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45449" y="1635644"/>
            <a:ext cx="6896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Absorption of R/G/B cones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13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 Color Fundamentals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5449" y="1635644"/>
            <a:ext cx="8687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Absorption characteristic of eye and Primary colors: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5045" y="2194376"/>
            <a:ext cx="8301141" cy="2602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Curves are experimental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Colors are seen as variable combination of </a:t>
            </a:r>
            <a:r>
              <a:rPr lang="en-US" altLang="zh-CN" sz="2600" i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colors</a:t>
            </a:r>
            <a:r>
              <a:rPr lang="en-US" altLang="zh-CN" sz="2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(R-G-B)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three specific primary colors (fixed wavelength) it is </a:t>
            </a:r>
            <a:r>
              <a:rPr lang="en-US" altLang="zh-CN" sz="2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altLang="zh-CN" sz="2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possible to generate all spectrum colors.</a:t>
            </a:r>
            <a:endParaRPr lang="en-US" altLang="zh-CN" sz="26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1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 Color Fundamentals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5449" y="1635644"/>
            <a:ext cx="3729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Secondary Colors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5045" y="2194376"/>
            <a:ext cx="8301141" cy="350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 of primary colors:</a:t>
            </a:r>
          </a:p>
          <a:p>
            <a:pPr marL="746125" lvl="1" indent="-288925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Magenta</a:t>
            </a: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altLang="zh-CN" sz="2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</a:p>
          <a:p>
            <a:pPr marL="746125" lvl="1" indent="-288925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00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Cyan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zh-CN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</a:t>
            </a:r>
            <a:r>
              <a:rPr lang="en-US" altLang="zh-CN" sz="2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2800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6125" lvl="1" indent="-288925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Yellow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zh-CN" sz="28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Mixing three primary and secondary with its opposite primary produce white color</a:t>
            </a:r>
            <a:r>
              <a:rPr lang="en-US" altLang="zh-CN" sz="28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995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4"/>
          <p:cNvSpPr>
            <a:spLocks noGrp="1"/>
          </p:cNvSpPr>
          <p:nvPr>
            <p:ph sz="quarter" idx="10"/>
          </p:nvPr>
        </p:nvSpPr>
        <p:spPr>
          <a:xfrm>
            <a:off x="494024" y="1738943"/>
            <a:ext cx="8372163" cy="4921498"/>
          </a:xfrm>
        </p:spPr>
        <p:txBody>
          <a:bodyPr>
            <a:normAutofit/>
          </a:bodyPr>
          <a:lstStyle/>
          <a:p>
            <a:pPr marL="346075" indent="-346075">
              <a:lnSpc>
                <a:spcPct val="123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Full-Color </a:t>
            </a:r>
            <a:r>
              <a:rPr lang="en-US" altLang="zh-C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en-US" altLang="zh-CN" sz="3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</a:p>
          <a:p>
            <a:pPr marL="798513" lvl="1" indent="-341313">
              <a:lnSpc>
                <a:spcPct val="123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zh-CN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is acquired with a full-color sensor</a:t>
            </a:r>
          </a:p>
          <a:p>
            <a:pPr marL="346075" indent="-346075">
              <a:lnSpc>
                <a:spcPct val="123000"/>
              </a:lnSpc>
              <a:spcBef>
                <a:spcPts val="600"/>
              </a:spcBef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Pseudo-Color Image Processing</a:t>
            </a:r>
          </a:p>
          <a:p>
            <a:pPr marL="798513" lvl="1" indent="-341313">
              <a:lnSpc>
                <a:spcPct val="123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Assigning colors to monochrome images</a:t>
            </a:r>
            <a:endParaRPr lang="en-US" altLang="zh-CN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06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 Color Fundamentals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5449" y="1635644"/>
            <a:ext cx="8898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colors of light and primary colors of pigments (colorant): 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5046" y="2589751"/>
            <a:ext cx="8301141" cy="383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color of pigments:</a:t>
            </a:r>
          </a:p>
          <a:p>
            <a:pPr marL="746125" lvl="1" indent="-288925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Subtract or absorbs a primary color of light and reflect the other two!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colors of light are: </a:t>
            </a:r>
            <a:r>
              <a:rPr lang="en-US" altLang="zh-CN" sz="2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2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6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CN" sz="2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6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6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colors of light are: </a:t>
            </a:r>
            <a:r>
              <a:rPr lang="en-US" altLang="zh-CN" sz="2600" dirty="0" smtClean="0">
                <a:solidFill>
                  <a:srgbClr val="00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600" dirty="0" smtClean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sz="2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6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6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colors of light are: </a:t>
            </a:r>
            <a:r>
              <a:rPr lang="en-US" altLang="zh-CN" sz="2600" dirty="0">
                <a:solidFill>
                  <a:srgbClr val="00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6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6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sz="26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altLang="zh-CN" sz="26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6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colors of light are: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26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CN" sz="26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altLang="zh-CN" sz="2600" dirty="0" smtClean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20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 Color Fundamentals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5449" y="1635644"/>
            <a:ext cx="8898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colors of light and primary colors of pigments (colorant):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5046" y="4942335"/>
            <a:ext cx="8301141" cy="164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is application dependent:</a:t>
            </a:r>
          </a:p>
          <a:p>
            <a:pPr marL="746125" lvl="1" indent="-288925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R-G-B: Primary for Color TV.</a:t>
            </a:r>
          </a:p>
          <a:p>
            <a:pPr marL="746125" lvl="1" indent="-288925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C-M-Y: Primary for Color Printer.</a:t>
            </a:r>
            <a:endParaRPr lang="en-US" altLang="zh-CN" sz="2600" dirty="0" smtClean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86987" y="2616668"/>
            <a:ext cx="24502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of light:</a:t>
            </a:r>
            <a:endParaRPr lang="en-US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3812935"/>
            <a:ext cx="3110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of pigments:</a:t>
            </a:r>
            <a:endParaRPr lang="en-US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26651" y="2616668"/>
            <a:ext cx="397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en-US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11734" y="2616668"/>
            <a:ext cx="397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96818" y="2616668"/>
            <a:ext cx="39792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10310" y="3812935"/>
            <a:ext cx="16306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absorb </a:t>
            </a:r>
            <a: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  <a:p>
            <a:pPr algn="ctr"/>
            <a:r>
              <a:rPr lang="en-US" sz="2800" dirty="0" smtClean="0">
                <a:solidFill>
                  <a:srgbClr val="00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接箭头连接符 3"/>
          <p:cNvCxnSpPr>
            <a:stCxn id="9" idx="2"/>
            <a:endCxn id="12" idx="0"/>
          </p:cNvCxnSpPr>
          <p:nvPr/>
        </p:nvCxnSpPr>
        <p:spPr>
          <a:xfrm>
            <a:off x="3925613" y="3139888"/>
            <a:ext cx="1" cy="673047"/>
          </a:xfrm>
          <a:prstGeom prst="straightConnector1">
            <a:avLst/>
          </a:prstGeom>
          <a:ln w="28575">
            <a:solidFill>
              <a:srgbClr val="00006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88421" y="3812934"/>
            <a:ext cx="16555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absorb </a:t>
            </a:r>
            <a:r>
              <a:rPr lang="en-US" sz="28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  <a:p>
            <a:pPr algn="ctr"/>
            <a:r>
              <a:rPr lang="en-US" sz="2800" dirty="0" smtClean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agenta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091444" y="3812933"/>
            <a:ext cx="16086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absorb </a:t>
            </a:r>
            <a:r>
              <a:rPr lang="en-US" sz="2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pPr algn="ctr"/>
            <a:r>
              <a:rPr lang="en-US" sz="28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ellow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箭头连接符 18"/>
          <p:cNvCxnSpPr>
            <a:stCxn id="10" idx="2"/>
            <a:endCxn id="17" idx="0"/>
          </p:cNvCxnSpPr>
          <p:nvPr/>
        </p:nvCxnSpPr>
        <p:spPr>
          <a:xfrm>
            <a:off x="5910696" y="3139888"/>
            <a:ext cx="5485" cy="673046"/>
          </a:xfrm>
          <a:prstGeom prst="straightConnector1">
            <a:avLst/>
          </a:prstGeom>
          <a:ln w="28575">
            <a:solidFill>
              <a:srgbClr val="00006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1" idx="2"/>
            <a:endCxn id="18" idx="0"/>
          </p:cNvCxnSpPr>
          <p:nvPr/>
        </p:nvCxnSpPr>
        <p:spPr>
          <a:xfrm>
            <a:off x="7895780" y="3139888"/>
            <a:ext cx="1" cy="673045"/>
          </a:xfrm>
          <a:prstGeom prst="straightConnector1">
            <a:avLst/>
          </a:prstGeom>
          <a:ln w="28575">
            <a:solidFill>
              <a:srgbClr val="00006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6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35" y="2142172"/>
            <a:ext cx="5725329" cy="4608846"/>
          </a:xfrm>
          <a:prstGeom prst="rect">
            <a:avLst/>
          </a:prstGeom>
        </p:spPr>
      </p:pic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 Color Fundamentals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5449" y="1635644"/>
            <a:ext cx="2081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TV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35771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4" t="488" r="23436" b="17420"/>
          <a:stretch/>
        </p:blipFill>
        <p:spPr bwMode="auto">
          <a:xfrm>
            <a:off x="1891682" y="861827"/>
            <a:ext cx="3781888" cy="5759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5770486" y="2833845"/>
            <a:ext cx="33024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6.4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and secondary colors of light and pigments.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0170" y="1999343"/>
            <a:ext cx="957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063" y="4797290"/>
            <a:ext cx="1667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Pigments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03339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 Color Fundamentals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5449" y="1635644"/>
            <a:ext cx="889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Characteristics of color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5045" y="2229888"/>
            <a:ext cx="830114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distinguish a color from another</a:t>
            </a:r>
          </a:p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Hue, Saturation, and Brightness</a:t>
            </a:r>
          </a:p>
          <a:p>
            <a:pPr marL="746125" lvl="1" indent="-288925"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Hue: Dominant color (wavelength) perceived by an observer. (Red, Orange, Yellow, and etc.)</a:t>
            </a:r>
          </a:p>
          <a:p>
            <a:pPr marL="746125" lvl="1" indent="-288925"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Saturation: relative purity of color or the amount of white light mixed with a hue.</a:t>
            </a:r>
          </a:p>
          <a:p>
            <a:pPr marL="1144588" lvl="2" indent="-230188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 colors (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(λ – λ</a:t>
            </a:r>
            <a:r>
              <a:rPr lang="en-US" altLang="zh-CN" sz="2400" baseline="-25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 are fully saturated.</a:t>
            </a:r>
          </a:p>
          <a:p>
            <a:pPr marL="1144588" lvl="2" indent="-230188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Pink is less saturated.</a:t>
            </a:r>
            <a:endParaRPr lang="en-US" altLang="zh-CN" sz="24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6125" lvl="1" indent="-288925"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Brightness: chromatic notion of intensity.</a:t>
            </a:r>
            <a:endParaRPr lang="en-US" altLang="zh-CN" sz="24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01371" y="5007006"/>
            <a:ext cx="1464816" cy="1509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4961491" y="5461247"/>
            <a:ext cx="1464816" cy="150920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0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 Color Fundamentals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5449" y="1635644"/>
            <a:ext cx="889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Characteristics of color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5045" y="2229888"/>
            <a:ext cx="830114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Chromaticity: Hue + Saturation</a:t>
            </a:r>
          </a:p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Tri-stimulus:</a:t>
            </a:r>
          </a:p>
          <a:p>
            <a:pPr marL="746125" lvl="1" indent="-288925"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amounts of R/G/B needed to form any particular color (X, Y, and Z)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62" y="4179459"/>
            <a:ext cx="8590476" cy="10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9" y="5688998"/>
            <a:ext cx="2152381" cy="50476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331618" y="5639626"/>
            <a:ext cx="1209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r, g, b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左右箭头 10"/>
          <p:cNvSpPr/>
          <p:nvPr/>
        </p:nvSpPr>
        <p:spPr>
          <a:xfrm>
            <a:off x="3438903" y="5803777"/>
            <a:ext cx="399495" cy="249684"/>
          </a:xfrm>
          <a:prstGeom prst="leftRightArrow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/>
          <p:cNvSpPr txBox="1"/>
          <p:nvPr/>
        </p:nvSpPr>
        <p:spPr>
          <a:xfrm>
            <a:off x="3861784" y="5641369"/>
            <a:ext cx="5220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wavelength of light for that color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88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 Color Fundamentals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5449" y="1635644"/>
            <a:ext cx="889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Chromaticity Diagram (</a:t>
            </a:r>
            <a:r>
              <a:rPr lang="zh-CN" altLang="en-US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色度图</a:t>
            </a: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5045" y="2229888"/>
            <a:ext cx="8301142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composition as a function of </a:t>
            </a:r>
            <a:r>
              <a:rPr lang="en-US" altLang="zh-CN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(x-axis) and </a:t>
            </a:r>
            <a:r>
              <a:rPr lang="en-US" altLang="zh-CN" sz="28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(y-axis).</a:t>
            </a:r>
          </a:p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 – </a:t>
            </a:r>
            <a:r>
              <a:rPr lang="en-US" altLang="zh-CN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zh-CN" sz="28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all color in chromaticity diagram are enclosed by a triangle!</a:t>
            </a:r>
          </a:p>
          <a:p>
            <a:pPr marL="746125" lvl="1" indent="-288925"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three single primary color we can NOT have all possible color!</a:t>
            </a:r>
          </a:p>
        </p:txBody>
      </p:sp>
    </p:spTree>
    <p:extLst>
      <p:ext uri="{BB962C8B-B14F-4D97-AF65-F5344CB8AC3E}">
        <p14:creationId xmlns:p14="http://schemas.microsoft.com/office/powerpoint/2010/main" val="305721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3" t="1115" r="855" b="1199"/>
          <a:stretch/>
        </p:blipFill>
        <p:spPr bwMode="auto">
          <a:xfrm>
            <a:off x="2270091" y="849934"/>
            <a:ext cx="4705658" cy="5603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072373" y="2974546"/>
            <a:ext cx="2036113" cy="156966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0066"/>
              </a:buClr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Boundary are full saturated (Pure Color)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072374" y="5061247"/>
            <a:ext cx="2036113" cy="830997"/>
          </a:xfrm>
          <a:prstGeom prst="rect">
            <a:avLst/>
          </a:prstGeom>
          <a:noFill/>
          <a:ln w="12700">
            <a:solidFill>
              <a:srgbClr val="00FFFF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0066"/>
              </a:buClr>
            </a:pPr>
            <a:r>
              <a:rPr lang="en-US" altLang="zh-CN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All shade of Pure color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072372" y="854802"/>
            <a:ext cx="2036113" cy="156966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0066"/>
              </a:buClr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Color Mixing with various value of 2 colors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8313" y="2119446"/>
            <a:ext cx="2173466" cy="461665"/>
          </a:xfrm>
          <a:prstGeom prst="rect">
            <a:avLst/>
          </a:prstGeom>
          <a:noFill/>
          <a:ln w="12700">
            <a:solidFill>
              <a:srgbClr val="00FFFF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0066"/>
              </a:buClr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Mixed Color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8313" y="3048344"/>
            <a:ext cx="2173466" cy="156966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0066"/>
              </a:buClr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Color Mixing with various value of 3 colors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8313" y="4836695"/>
            <a:ext cx="2173466" cy="1569660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0066"/>
              </a:buClr>
            </a:pPr>
            <a:r>
              <a:rPr lang="en-US" altLang="zh-CN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CIR White (1/3, 1/3, 1/3) - zero saturation</a:t>
            </a:r>
          </a:p>
        </p:txBody>
      </p:sp>
      <p:sp>
        <p:nvSpPr>
          <p:cNvPr id="2" name="等腰三角形 1"/>
          <p:cNvSpPr/>
          <p:nvPr/>
        </p:nvSpPr>
        <p:spPr>
          <a:xfrm>
            <a:off x="3497802" y="2865120"/>
            <a:ext cx="2530136" cy="1742391"/>
          </a:xfrm>
          <a:prstGeom prst="triangle">
            <a:avLst>
              <a:gd name="adj" fmla="val 10902"/>
            </a:avLst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030462" y="2804504"/>
            <a:ext cx="1873188" cy="1793042"/>
          </a:xfrm>
          <a:prstGeom prst="straightConnector1">
            <a:avLst/>
          </a:prstGeom>
          <a:ln w="285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4030462" y="4243526"/>
            <a:ext cx="426128" cy="1455938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5591175" y="3291458"/>
            <a:ext cx="1579245" cy="356617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8" idx="1"/>
          </p:cNvCxnSpPr>
          <p:nvPr/>
        </p:nvCxnSpPr>
        <p:spPr>
          <a:xfrm flipH="1">
            <a:off x="4622920" y="1639632"/>
            <a:ext cx="2449452" cy="173602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4130040" y="5474507"/>
            <a:ext cx="2942332" cy="34753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2173466" y="4243528"/>
            <a:ext cx="2283124" cy="104077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2" idx="1"/>
          </p:cNvCxnSpPr>
          <p:nvPr/>
        </p:nvCxnSpPr>
        <p:spPr>
          <a:xfrm flipV="1">
            <a:off x="2108734" y="3736316"/>
            <a:ext cx="1526986" cy="189806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1905000" y="2554298"/>
            <a:ext cx="2338526" cy="1003281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4709209" y="1351785"/>
            <a:ext cx="2173466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0066"/>
              </a:buClr>
            </a:pPr>
            <a:r>
              <a:rPr lang="en-US" altLang="zh-CN" sz="2400" i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24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 – </a:t>
            </a:r>
            <a:r>
              <a:rPr lang="en-US" altLang="zh-CN" sz="2400" i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24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zh-CN" sz="2400" i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810486464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2" grpId="0" animBg="1"/>
      <p:bldP spid="4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" t="638" r="1389" b="7623"/>
          <a:stretch/>
        </p:blipFill>
        <p:spPr bwMode="auto">
          <a:xfrm>
            <a:off x="1917577" y="825050"/>
            <a:ext cx="5308846" cy="579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83823" y="1222803"/>
            <a:ext cx="1904775" cy="830997"/>
          </a:xfrm>
          <a:prstGeom prst="rect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0066"/>
              </a:buClr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Chromaticity Diagram</a:t>
            </a:r>
          </a:p>
        </p:txBody>
      </p:sp>
      <p:cxnSp>
        <p:nvCxnSpPr>
          <p:cNvPr id="7" name="直接箭头连接符 6"/>
          <p:cNvCxnSpPr>
            <a:stCxn id="6" idx="3"/>
          </p:cNvCxnSpPr>
          <p:nvPr/>
        </p:nvCxnSpPr>
        <p:spPr>
          <a:xfrm flipV="1">
            <a:off x="1988598" y="1633493"/>
            <a:ext cx="603682" cy="4809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3823" y="3013501"/>
            <a:ext cx="1212317" cy="830997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0066"/>
              </a:buClr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colors</a:t>
            </a:r>
          </a:p>
        </p:txBody>
      </p:sp>
      <p:cxnSp>
        <p:nvCxnSpPr>
          <p:cNvPr id="11" name="直接箭头连接符 10"/>
          <p:cNvCxnSpPr>
            <a:stCxn id="10" idx="3"/>
          </p:cNvCxnSpPr>
          <p:nvPr/>
        </p:nvCxnSpPr>
        <p:spPr>
          <a:xfrm flipV="1">
            <a:off x="1296140" y="2531246"/>
            <a:ext cx="2112885" cy="89775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3823" y="4804199"/>
            <a:ext cx="1292216" cy="83099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0066"/>
              </a:buClr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Printers Inks</a:t>
            </a:r>
          </a:p>
        </p:txBody>
      </p:sp>
      <p:cxnSp>
        <p:nvCxnSpPr>
          <p:cNvPr id="15" name="直接箭头连接符 14"/>
          <p:cNvCxnSpPr>
            <a:stCxn id="14" idx="3"/>
          </p:cNvCxnSpPr>
          <p:nvPr/>
        </p:nvCxnSpPr>
        <p:spPr>
          <a:xfrm flipV="1">
            <a:off x="1376039" y="4785064"/>
            <a:ext cx="2441359" cy="43463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226424" y="825050"/>
            <a:ext cx="188206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6.6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Typical color gamut of color monitors (triangle) and color printing devices (irregular region).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85166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 animBg="1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6.2 Color Models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5449" y="1635644"/>
            <a:ext cx="8010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Model (Color Space, Color System)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5045" y="2194376"/>
            <a:ext cx="8472423" cy="1720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Specify colors in a standard way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 system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each color is represented by a single point.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5449" y="3914847"/>
            <a:ext cx="3910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used models: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5044" y="4560763"/>
            <a:ext cx="8472423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 model (Monitor/TV)</a:t>
            </a:r>
          </a:p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CYM model (3-color Printers)</a:t>
            </a:r>
          </a:p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CYMK model (4-color Printers)</a:t>
            </a:r>
          </a:p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HSI model </a:t>
            </a:r>
            <a:r>
              <a:rPr lang="en-US" altLang="zh-CN" sz="2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(Color Image Processing and Description)</a:t>
            </a:r>
            <a:endParaRPr lang="en-US" altLang="zh-CN" sz="26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1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4"/>
          <p:cNvSpPr>
            <a:spLocks noGrp="1"/>
          </p:cNvSpPr>
          <p:nvPr>
            <p:ph sz="quarter" idx="10"/>
          </p:nvPr>
        </p:nvSpPr>
        <p:spPr>
          <a:xfrm>
            <a:off x="494024" y="1738943"/>
            <a:ext cx="8372163" cy="4921498"/>
          </a:xfrm>
        </p:spPr>
        <p:txBody>
          <a:bodyPr>
            <a:normAutofit/>
          </a:bodyPr>
          <a:lstStyle/>
          <a:p>
            <a:pPr marL="346075" indent="-346075">
              <a:lnSpc>
                <a:spcPct val="100000"/>
              </a:lnSpc>
              <a:spcBef>
                <a:spcPts val="800"/>
              </a:spcBef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r>
              <a:rPr lang="en-US" altLang="zh-CN" sz="3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</a:p>
          <a:p>
            <a:pPr marL="798513" lvl="1" indent="-341313">
              <a:lnSpc>
                <a:spcPct val="10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zh-CN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is an excellent descriptor: </a:t>
            </a:r>
            <a:r>
              <a:rPr lang="en-US" altLang="zh-CN" sz="2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Suitable </a:t>
            </a:r>
            <a:r>
              <a:rPr lang="en-US" altLang="zh-CN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object </a:t>
            </a:r>
            <a:r>
              <a:rPr lang="en-US" altLang="zh-CN" sz="2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</a:t>
            </a:r>
            <a:r>
              <a:rPr lang="en-US" altLang="zh-CN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sz="2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Extraction.</a:t>
            </a:r>
            <a:endParaRPr lang="en-US" altLang="zh-CN" sz="2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98513" lvl="1" indent="-341313">
              <a:lnSpc>
                <a:spcPct val="10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zh-CN" sz="2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Discrimination: Humans </a:t>
            </a:r>
            <a:r>
              <a:rPr lang="en-US" altLang="zh-CN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distinguish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thousands</a:t>
            </a:r>
            <a:r>
              <a:rPr lang="en-US" altLang="zh-CN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color shades and intensities but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</a:t>
            </a:r>
            <a:r>
              <a:rPr lang="en-US" altLang="zh-CN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shades of gray levels.</a:t>
            </a:r>
          </a:p>
        </p:txBody>
      </p:sp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 (Cont.)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873" t="681" r="873" b="1255"/>
          <a:stretch/>
        </p:blipFill>
        <p:spPr>
          <a:xfrm>
            <a:off x="2183906" y="4408222"/>
            <a:ext cx="4776187" cy="237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3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62" t="1851" r="608"/>
          <a:stretch/>
        </p:blipFill>
        <p:spPr bwMode="auto">
          <a:xfrm>
            <a:off x="186432" y="2027339"/>
            <a:ext cx="5388527" cy="4775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5903650" y="2429898"/>
            <a:ext cx="31223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6.7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Schematic of the RGB color cube. Points along the main diagonal have gray values, from black at the origin to white at point (1, 1, 1).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6.2.1 RGB Color Model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5449" y="1635644"/>
            <a:ext cx="3891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Primary Colors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5255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047" y="6196415"/>
            <a:ext cx="5521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6.8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 24-bit color cube.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6.2.1 RGB Color Model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7" r="31127" b="14801"/>
          <a:stretch/>
        </p:blipFill>
        <p:spPr bwMode="auto">
          <a:xfrm>
            <a:off x="1207364" y="3137134"/>
            <a:ext cx="3241276" cy="2979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245449" y="1635644"/>
            <a:ext cx="881865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Pixel Depth: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number of </a:t>
            </a:r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bits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used to represent each pixel in RGB space.</a:t>
            </a:r>
          </a:p>
          <a:p>
            <a:pPr marL="284163" indent="-2841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Full-color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image: 24-bit RGB color image.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72000" y="3497364"/>
            <a:ext cx="449210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(R, G, B) = (8 bits, 8 bits, 8 bits)</a:t>
            </a:r>
          </a:p>
          <a:p>
            <a:pPr marL="284163" indent="-28416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colors:</a:t>
            </a:r>
          </a:p>
          <a:p>
            <a:pPr algn="ctr">
              <a:spcBef>
                <a:spcPts val="600"/>
              </a:spcBef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en-US" altLang="zh-CN" sz="2800" baseline="300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zh-CN" sz="2800" baseline="300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16,777,216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649564"/>
      </p:ext>
    </p:extLst>
  </p:cSld>
  <p:clrMapOvr>
    <a:masterClrMapping/>
  </p:clrMapOvr>
  <p:transition spd="med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5" t="547" r="583"/>
          <a:stretch/>
        </p:blipFill>
        <p:spPr bwMode="auto">
          <a:xfrm>
            <a:off x="559293" y="760606"/>
            <a:ext cx="4946986" cy="592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838902" y="1522142"/>
            <a:ext cx="31364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6.9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Generating the RGB image of the cross-sectional color plane (127, G, B).</a:t>
            </a:r>
          </a:p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The three hidden surface planes in the color cube of Fig. 6.8.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45" t="824" r="17274" b="91256"/>
          <a:stretch/>
        </p:blipFill>
        <p:spPr bwMode="auto">
          <a:xfrm>
            <a:off x="5912529" y="944030"/>
            <a:ext cx="328473" cy="57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>
          <a:xfrm>
            <a:off x="2268244" y="760606"/>
            <a:ext cx="3440098" cy="843379"/>
          </a:xfrm>
          <a:prstGeom prst="rightArrow">
            <a:avLst>
              <a:gd name="adj1" fmla="val 39474"/>
              <a:gd name="adj2" fmla="val 114210"/>
            </a:avLst>
          </a:prstGeom>
          <a:solidFill>
            <a:srgbClr val="00CC6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Image Generation</a:t>
            </a:r>
            <a:endParaRPr lang="en-US" sz="20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右箭头 7"/>
          <p:cNvSpPr/>
          <p:nvPr/>
        </p:nvSpPr>
        <p:spPr>
          <a:xfrm flipH="1">
            <a:off x="2183908" y="4075537"/>
            <a:ext cx="3524434" cy="843379"/>
          </a:xfrm>
          <a:prstGeom prst="rightArrow">
            <a:avLst>
              <a:gd name="adj1" fmla="val 39474"/>
              <a:gd name="adj2" fmla="val 114210"/>
            </a:avLst>
          </a:prstGeom>
          <a:solidFill>
            <a:srgbClr val="00CC6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Image Acquisition</a:t>
            </a:r>
            <a:endParaRPr lang="en-US" sz="20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06190" y="4688083"/>
            <a:ext cx="1947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Filter-Sensor</a:t>
            </a:r>
          </a:p>
        </p:txBody>
      </p:sp>
    </p:spTree>
    <p:extLst>
      <p:ext uri="{BB962C8B-B14F-4D97-AF65-F5344CB8AC3E}">
        <p14:creationId xmlns:p14="http://schemas.microsoft.com/office/powerpoint/2010/main" val="873619966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6.2.1 RGB Color Model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5449" y="1635644"/>
            <a:ext cx="3617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 RGB Colors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5045" y="2194376"/>
            <a:ext cx="8472423" cy="4345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 of colors</a:t>
            </a: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enough for some application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 RGB colors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(safe Web colors, safe browser colors)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6 levels of each primary colors are used.</a:t>
            </a:r>
          </a:p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altLang="zh-CN" sz="2800" baseline="300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216</a:t>
            </a:r>
          </a:p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en-US" altLang="zh-CN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en-US" altLang="zh-CN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</a:p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en-US" altLang="zh-CN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en-US" altLang="zh-CN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28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en-US" altLang="zh-CN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en-US" altLang="zh-CN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zh-CN" sz="28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Purest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0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6.2.1 </a:t>
            </a:r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Model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" t="1686" r="24176" b="8147"/>
          <a:stretch/>
        </p:blipFill>
        <p:spPr bwMode="auto">
          <a:xfrm>
            <a:off x="494024" y="2498533"/>
            <a:ext cx="8176334" cy="1473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494024" y="4220954"/>
            <a:ext cx="8176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6.1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Valid values of each RGB component in a safe color.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45449" y="1635644"/>
            <a:ext cx="3617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 RGB Model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5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" t="871" r="28375"/>
          <a:stretch/>
        </p:blipFill>
        <p:spPr bwMode="auto">
          <a:xfrm>
            <a:off x="106530" y="940588"/>
            <a:ext cx="6107837" cy="5455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258757" y="1518168"/>
            <a:ext cx="2796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6.10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The 216 safe RGB colors.</a:t>
            </a:r>
          </a:p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All the grays in the 256-color RGB system.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45" t="824" r="17274" b="91256"/>
          <a:stretch/>
        </p:blipFill>
        <p:spPr bwMode="auto">
          <a:xfrm>
            <a:off x="6320902" y="940056"/>
            <a:ext cx="328473" cy="57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365289" y="5295500"/>
            <a:ext cx="2583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Grays that are part of the safe color group.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64988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6.2.1 RGB Color Model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7" r="30789" b="13903"/>
          <a:stretch/>
        </p:blipFill>
        <p:spPr bwMode="auto">
          <a:xfrm>
            <a:off x="5093694" y="2459114"/>
            <a:ext cx="3696773" cy="3377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45449" y="1635644"/>
            <a:ext cx="3617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 RGB Colors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24" y="2459114"/>
            <a:ext cx="3733160" cy="33779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2960" y="5978136"/>
            <a:ext cx="2601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Color RGB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41833" y="5978136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 RGB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57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6.2.2 CMY and CMYK Color Models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4024" y="1619484"/>
            <a:ext cx="8472423" cy="483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CMY:</a:t>
            </a: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Secondary colors of light, or primary colors of pigments are used.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to generate hardcopy output (Printer and Copier).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facts:</a:t>
            </a:r>
          </a:p>
          <a:p>
            <a:pPr marL="746125" lvl="1" indent="-288925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Printer papers are white (reflect all colors)</a:t>
            </a:r>
          </a:p>
          <a:p>
            <a:pPr marL="746125" lvl="1" indent="-288925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Printers use ink (Transparent)</a:t>
            </a:r>
          </a:p>
          <a:p>
            <a:pPr marL="746125" lvl="1" indent="-288925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Cyan</a:t>
            </a:r>
            <a:r>
              <a:rPr lang="en-US" altLang="zh-CN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4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Magenta</a:t>
            </a:r>
            <a:r>
              <a:rPr lang="en-US" altLang="zh-CN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Yellow</a:t>
            </a:r>
            <a:r>
              <a:rPr lang="en-US" altLang="zh-CN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Pigments (ink) </a:t>
            </a:r>
            <a:r>
              <a:rPr lang="en-US" altLang="zh-CN" sz="2400" b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absorb</a:t>
            </a:r>
            <a:r>
              <a:rPr lang="en-US" altLang="zh-CN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US" altLang="zh-CN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US" altLang="zh-CN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</a:p>
        </p:txBody>
      </p:sp>
    </p:spTree>
    <p:extLst>
      <p:ext uri="{BB962C8B-B14F-4D97-AF65-F5344CB8AC3E}">
        <p14:creationId xmlns:p14="http://schemas.microsoft.com/office/powerpoint/2010/main" val="143275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6.2.2 CMY and CMYK Color Models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5449" y="1635644"/>
            <a:ext cx="4908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CMY and CMYK models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045" y="2194376"/>
            <a:ext cx="8472423" cy="438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Printers: Overlapping layers of varying percentages of transparent cyan, magenta, and yellow inks.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is transmitted through the inks and reflects off the surface below them.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percentages of CMY ink subtract inverse percentages of RGB from the reflected light so that we see a particular color.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28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6.2.2 CMY and CMYK Color Models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5449" y="1635644"/>
            <a:ext cx="4908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CMY and CMYK models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045" y="4209615"/>
            <a:ext cx="8472423" cy="231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paper reflect 100% of incoming light.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CMY inks are </a:t>
            </a:r>
            <a:r>
              <a:rPr lang="en-US" altLang="zh-CN" sz="2800" dirty="0" smtClean="0">
                <a:solidFill>
                  <a:srgbClr val="00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800" dirty="0" smtClean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28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87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(Blac</a:t>
            </a:r>
            <a:r>
              <a:rPr lang="en-US" altLang="zh-CN" sz="28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is practical problem of C+M+Y</a:t>
            </a:r>
            <a:r>
              <a:rPr lang="zh-CN" alt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≠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(Muddy Brown). Add a fraction of Black color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238" y="2157874"/>
            <a:ext cx="4809524" cy="2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8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 Color Fundamentals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5449" y="1635644"/>
            <a:ext cx="3249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and Light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5046" y="2229888"/>
            <a:ext cx="850793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is fundamental of color vision</a:t>
            </a:r>
          </a:p>
          <a:p>
            <a:pPr marL="746125" lvl="1" indent="-288925">
              <a:spcBef>
                <a:spcPts val="600"/>
              </a:spcBef>
              <a:spcAft>
                <a:spcPts val="600"/>
              </a:spcAft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Achromatic light (BW Television): Intensity!</a:t>
            </a:r>
          </a:p>
          <a:p>
            <a:pPr marL="746125" lvl="1" indent="-288925">
              <a:spcBef>
                <a:spcPts val="600"/>
              </a:spcBef>
              <a:spcAft>
                <a:spcPts val="600"/>
              </a:spcAft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Chromatic light (Color TV): Radiance, luminance, and Brightness</a:t>
            </a:r>
          </a:p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6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is an Electromagnetic waves</a:t>
            </a:r>
          </a:p>
          <a:p>
            <a:pPr marL="746125" lvl="1" indent="-288925">
              <a:spcBef>
                <a:spcPts val="600"/>
              </a:spcBef>
              <a:spcAft>
                <a:spcPts val="600"/>
              </a:spcAft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wave </a:t>
            </a:r>
            <a:r>
              <a:rPr lang="en-US" altLang="zh-CN" sz="2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</a:t>
            </a:r>
            <a:r>
              <a:rPr lang="en-US" altLang="zh-CN" sz="22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wavelength (pure) is between </a:t>
            </a:r>
            <a:r>
              <a:rPr lang="en-US" altLang="zh-CN" sz="2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~400nm</a:t>
            </a:r>
            <a:r>
              <a:rPr lang="en-US" altLang="zh-CN" sz="22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~700nm</a:t>
            </a:r>
            <a:r>
              <a:rPr lang="en-US" altLang="zh-CN" sz="22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detectable by human eye and called a monochromatic (not gray level!) light (</a:t>
            </a:r>
            <a:r>
              <a:rPr lang="zh-CN" altLang="en-US" sz="22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单色光</a:t>
            </a:r>
            <a:r>
              <a:rPr lang="en-US" altLang="zh-CN" sz="2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4163" indent="-284163">
              <a:spcAft>
                <a:spcPts val="600"/>
              </a:spcAft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6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 &lt; 400nm: </a:t>
            </a:r>
            <a:r>
              <a:rPr lang="en-US" altLang="zh-CN" sz="2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Ultraviolet</a:t>
            </a:r>
          </a:p>
          <a:p>
            <a:pPr marL="284163" indent="-284163">
              <a:spcBef>
                <a:spcPts val="600"/>
              </a:spcBef>
              <a:spcAft>
                <a:spcPts val="600"/>
              </a:spcAft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6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 &gt; 700nm: </a:t>
            </a:r>
            <a:r>
              <a:rPr lang="en-US" altLang="zh-CN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Infrared</a:t>
            </a:r>
          </a:p>
        </p:txBody>
      </p:sp>
    </p:spTree>
    <p:extLst>
      <p:ext uri="{BB962C8B-B14F-4D97-AF65-F5344CB8AC3E}">
        <p14:creationId xmlns:p14="http://schemas.microsoft.com/office/powerpoint/2010/main" val="184977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6.2.2 CMY and CMYK Color Models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5449" y="1635644"/>
            <a:ext cx="4908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CMY and CMYK models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78" y="2247053"/>
            <a:ext cx="7778843" cy="450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7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13" y="4050674"/>
            <a:ext cx="5902688" cy="2580268"/>
          </a:xfrm>
          <a:prstGeom prst="rect">
            <a:avLst/>
          </a:prstGeom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6.2.2 CMY and CMYK Color Models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5449" y="1635644"/>
            <a:ext cx="2835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CMY to RGB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220" y="2220419"/>
            <a:ext cx="4751559" cy="14288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5449" y="3649269"/>
            <a:ext cx="311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 to CMYK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8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6.2.3 HSI Color Model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4024" y="1619484"/>
            <a:ext cx="8472423" cy="328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description of color is not RGB or CMY</a:t>
            </a:r>
            <a:r>
              <a:rPr lang="en-US" sz="28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description of color is </a:t>
            </a: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Hue, Saturation and Brightness:</a:t>
            </a:r>
          </a:p>
          <a:p>
            <a:pPr marL="746125" lvl="1" indent="-288925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Hue</a:t>
            </a: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color attribute</a:t>
            </a:r>
          </a:p>
          <a:p>
            <a:pPr marL="746125" lvl="1" indent="-288925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Saturation</a:t>
            </a: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purity of color</a:t>
            </a:r>
            <a:endParaRPr lang="en-US" altLang="zh-CN" sz="24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6125" lvl="1" indent="-288925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Brightness</a:t>
            </a:r>
            <a:r>
              <a:rPr lang="en-US" altLang="zh-CN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achromatic notion of 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</a:p>
        </p:txBody>
      </p:sp>
    </p:spTree>
    <p:extLst>
      <p:ext uri="{BB962C8B-B14F-4D97-AF65-F5344CB8AC3E}">
        <p14:creationId xmlns:p14="http://schemas.microsoft.com/office/powerpoint/2010/main" val="213307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6.2.3 HSI Color Model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4" t="835" r="8413" b="21613"/>
          <a:stretch/>
        </p:blipFill>
        <p:spPr bwMode="auto">
          <a:xfrm>
            <a:off x="1115478" y="2148399"/>
            <a:ext cx="6913044" cy="3471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807868" y="5802251"/>
            <a:ext cx="7528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6.12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Conceptual relationships between the RGB and HSI color models.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83553" r="93018" b="10246"/>
          <a:stretch/>
        </p:blipFill>
        <p:spPr bwMode="auto">
          <a:xfrm>
            <a:off x="887766" y="5555550"/>
            <a:ext cx="634755" cy="346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245449" y="1635644"/>
            <a:ext cx="4710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 to HSI conversion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18560" y="1697198"/>
            <a:ext cx="2445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</a:t>
            </a: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-Hue Triangle</a:t>
            </a:r>
            <a:endParaRPr lang="en-US" altLang="zh-CN" sz="24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733287" y="2440785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en-US" altLang="zh-CN" sz="24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63115" y="4653811"/>
            <a:ext cx="15888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Saturation</a:t>
            </a:r>
          </a:p>
          <a:p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(Distance)</a:t>
            </a:r>
            <a:endParaRPr lang="en-US" altLang="zh-CN" sz="24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9899" y="2158863"/>
            <a:ext cx="1991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Intensity Line</a:t>
            </a:r>
          </a:p>
          <a:p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(Equal RGB value)</a:t>
            </a:r>
            <a:endParaRPr lang="en-US" altLang="zh-CN" sz="24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>
            <a:off x="5282214" y="3429000"/>
            <a:ext cx="1047565" cy="0"/>
          </a:xfrm>
          <a:prstGeom prst="straightConnector1">
            <a:avLst/>
          </a:prstGeom>
          <a:ln w="28575">
            <a:solidFill>
              <a:srgbClr val="00FFF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6618560" y="2476306"/>
            <a:ext cx="0" cy="882886"/>
          </a:xfrm>
          <a:prstGeom prst="straightConnector1">
            <a:avLst/>
          </a:prstGeom>
          <a:ln w="28575"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7" idx="2"/>
          </p:cNvCxnSpPr>
          <p:nvPr/>
        </p:nvCxnSpPr>
        <p:spPr>
          <a:xfrm flipH="1">
            <a:off x="5912528" y="2158863"/>
            <a:ext cx="1928803" cy="957199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5805996" y="3439464"/>
            <a:ext cx="1638510" cy="132784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1" idx="1"/>
          </p:cNvCxnSpPr>
          <p:nvPr/>
        </p:nvCxnSpPr>
        <p:spPr>
          <a:xfrm flipH="1">
            <a:off x="6625251" y="2671618"/>
            <a:ext cx="1108036" cy="25282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1666107" y="2917749"/>
            <a:ext cx="934474" cy="688144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68930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t="836" r="1621" b="27815"/>
          <a:stretch/>
        </p:blipFill>
        <p:spPr bwMode="auto">
          <a:xfrm>
            <a:off x="817651" y="958793"/>
            <a:ext cx="7171346" cy="433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 t="75421" r="90219" b="17214"/>
          <a:stretch/>
        </p:blipFill>
        <p:spPr bwMode="auto">
          <a:xfrm>
            <a:off x="248575" y="4722926"/>
            <a:ext cx="846211" cy="56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28726" y="5509282"/>
            <a:ext cx="8886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6.13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Hue and saturation in the HSI color model.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48542" y="2328089"/>
            <a:ext cx="35599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Geometrical Model is possible</a:t>
            </a:r>
          </a:p>
        </p:txBody>
      </p:sp>
    </p:spTree>
    <p:extLst>
      <p:ext uri="{BB962C8B-B14F-4D97-AF65-F5344CB8AC3E}">
        <p14:creationId xmlns:p14="http://schemas.microsoft.com/office/powerpoint/2010/main" val="373114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714" y="874657"/>
            <a:ext cx="4310572" cy="58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9536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r="1476" b="54318"/>
          <a:stretch/>
        </p:blipFill>
        <p:spPr bwMode="auto">
          <a:xfrm>
            <a:off x="1329863" y="1085909"/>
            <a:ext cx="6484274" cy="4302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729294" y="5500405"/>
            <a:ext cx="7685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6.14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(a) The HSI color model based on triangular color planes.</a:t>
            </a:r>
          </a:p>
        </p:txBody>
      </p:sp>
    </p:spTree>
    <p:extLst>
      <p:ext uri="{BB962C8B-B14F-4D97-AF65-F5344CB8AC3E}">
        <p14:creationId xmlns:p14="http://schemas.microsoft.com/office/powerpoint/2010/main" val="211895351"/>
      </p:ext>
    </p:extLst>
  </p:cSld>
  <p:clrMapOvr>
    <a:masterClrMapping/>
  </p:clrMapOvr>
  <p:transition spd="med">
    <p:strips dir="r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9294" y="5500405"/>
            <a:ext cx="7685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6.14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(b) The HSI color model based on circular color planes.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53547" r="1694" b="822"/>
          <a:stretch/>
        </p:blipFill>
        <p:spPr bwMode="auto">
          <a:xfrm>
            <a:off x="1331650" y="1105978"/>
            <a:ext cx="6480698" cy="429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5789503"/>
      </p:ext>
    </p:extLst>
  </p:cSld>
  <p:clrMapOvr>
    <a:masterClrMapping/>
  </p:clrMapOvr>
  <p:transition spd="med">
    <p:strips dir="r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6.2.3 HSI Color Model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1881" y="5686843"/>
            <a:ext cx="8780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6.15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HSI components of the image in Fig. 6.8. </a:t>
            </a:r>
          </a:p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Hue, (b) saturation, and (c) intensity images.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t="1225" r="618" b="23731"/>
          <a:stretch/>
        </p:blipFill>
        <p:spPr bwMode="auto">
          <a:xfrm>
            <a:off x="192072" y="2565649"/>
            <a:ext cx="8780237" cy="2601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73578" r="92017" b="22256"/>
          <a:stretch/>
        </p:blipFill>
        <p:spPr bwMode="auto">
          <a:xfrm>
            <a:off x="192072" y="5185096"/>
            <a:ext cx="1027000" cy="37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45449" y="1635644"/>
            <a:ext cx="291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Channel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0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4" t="950" r="10412" b="18670"/>
          <a:stretch/>
        </p:blipFill>
        <p:spPr bwMode="auto">
          <a:xfrm>
            <a:off x="188290" y="1313908"/>
            <a:ext cx="5644340" cy="5388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060843" y="2023122"/>
            <a:ext cx="29499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6.16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RGB image and the components of its corresponding HSI image: 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hue, 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 saturation, 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 intensity.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" t="71952" r="93537" b="19839"/>
          <a:stretch/>
        </p:blipFill>
        <p:spPr bwMode="auto">
          <a:xfrm>
            <a:off x="6060843" y="1313908"/>
            <a:ext cx="606287" cy="61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45449" y="694603"/>
            <a:ext cx="3023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en-US" altLang="zh-CN" sz="32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42713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 Color Fundamentals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5449" y="1635644"/>
            <a:ext cx="3160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Color?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5046" y="2229888"/>
            <a:ext cx="777996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attribute of objects</a:t>
            </a:r>
          </a:p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depends on: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6125" lvl="1" indent="-288925">
              <a:spcBef>
                <a:spcPts val="600"/>
              </a:spcBef>
              <a:spcAft>
                <a:spcPts val="600"/>
              </a:spcAft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Spectral characterizations of light source (sun!) which illuminates the objects, PSD (Power Spectral Density)</a:t>
            </a:r>
          </a:p>
          <a:p>
            <a:pPr marL="746125" lvl="1" indent="-288925">
              <a:spcBef>
                <a:spcPts val="600"/>
              </a:spcBef>
              <a:spcAft>
                <a:spcPts val="600"/>
              </a:spcAft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Spectral characteristics of objects (Reflectance)</a:t>
            </a:r>
          </a:p>
          <a:p>
            <a:pPr marL="746125" lvl="1" indent="-288925">
              <a:spcBef>
                <a:spcPts val="600"/>
              </a:spcBef>
              <a:spcAft>
                <a:spcPts val="600"/>
              </a:spcAft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Spectral characteristics of sensors of imaging systems (ex. Eye)</a:t>
            </a:r>
          </a:p>
        </p:txBody>
      </p:sp>
    </p:spTree>
    <p:extLst>
      <p:ext uri="{BB962C8B-B14F-4D97-AF65-F5344CB8AC3E}">
        <p14:creationId xmlns:p14="http://schemas.microsoft.com/office/powerpoint/2010/main" val="106405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2" t="1215" r="9796" b="18771"/>
          <a:stretch/>
        </p:blipFill>
        <p:spPr bwMode="auto">
          <a:xfrm>
            <a:off x="188290" y="1331663"/>
            <a:ext cx="5644340" cy="5372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060843" y="2040878"/>
            <a:ext cx="29499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6.17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(a)-(c) Modified HSI component images. 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 Resulting RGB image.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" t="71952" r="93537" b="19839"/>
          <a:stretch/>
        </p:blipFill>
        <p:spPr bwMode="auto">
          <a:xfrm>
            <a:off x="6060843" y="1331664"/>
            <a:ext cx="606287" cy="61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245449" y="694603"/>
            <a:ext cx="3865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Modifying Channel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7896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6.2.3 HSI Color Model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6" y="2480272"/>
            <a:ext cx="9054708" cy="376176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45449" y="1635644"/>
            <a:ext cx="5415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Channel (RGB Model)</a:t>
            </a:r>
          </a:p>
        </p:txBody>
      </p:sp>
    </p:spTree>
    <p:extLst>
      <p:ext uri="{BB962C8B-B14F-4D97-AF65-F5344CB8AC3E}">
        <p14:creationId xmlns:p14="http://schemas.microsoft.com/office/powerpoint/2010/main" val="236712261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6.2.3 HSI Color Model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5449" y="1635644"/>
            <a:ext cx="571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Channel </a:t>
            </a: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(CMYK </a:t>
            </a:r>
            <a:r>
              <a:rPr lang="en-US" altLang="zh-CN" sz="32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" y="2494033"/>
            <a:ext cx="9081856" cy="321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984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6.3 Pseudo-color Image Processing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4024" y="1619484"/>
            <a:ext cx="8472423" cy="387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colors to gray values</a:t>
            </a: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on a specified criterion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8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visualization</a:t>
            </a: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interpretation of gray-scale events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Methods:</a:t>
            </a:r>
          </a:p>
          <a:p>
            <a:pPr marL="746125" lvl="1" indent="-288925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Intensity slicing</a:t>
            </a:r>
          </a:p>
          <a:p>
            <a:pPr marL="746125" lvl="1" indent="-288925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Gray level to color transformations</a:t>
            </a: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04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6.3.1 Intensity Slicing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6" t="2190" r="13483" b="9315"/>
          <a:stretch/>
        </p:blipFill>
        <p:spPr bwMode="auto">
          <a:xfrm>
            <a:off x="195306" y="2235619"/>
            <a:ext cx="5379870" cy="4512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本框 2"/>
          <p:cNvSpPr txBox="1"/>
          <p:nvPr/>
        </p:nvSpPr>
        <p:spPr>
          <a:xfrm>
            <a:off x="6090275" y="3368719"/>
            <a:ext cx="29499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6.18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Geometric interpretation of the intensity-slicing technique.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5449" y="1635644"/>
            <a:ext cx="3775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Gray Level Slicing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658" y="2307603"/>
            <a:ext cx="4885714" cy="4952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12414" y="2906857"/>
            <a:ext cx="134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1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72000" y="5250338"/>
            <a:ext cx="134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2</a:t>
            </a:r>
            <a:endParaRPr lang="en-US" altLang="zh-CN" sz="2800" dirty="0">
              <a:solidFill>
                <a:srgbClr val="FF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42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6.3.1 Intensity Slicing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3" t="801" r="18389" b="12385"/>
          <a:stretch/>
        </p:blipFill>
        <p:spPr bwMode="auto">
          <a:xfrm>
            <a:off x="131410" y="2450239"/>
            <a:ext cx="6413188" cy="4112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本框 2"/>
          <p:cNvSpPr txBox="1"/>
          <p:nvPr/>
        </p:nvSpPr>
        <p:spPr>
          <a:xfrm>
            <a:off x="6077460" y="3312180"/>
            <a:ext cx="28889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6.19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alternative representation of the intensity-slicing technique.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5449" y="1635644"/>
            <a:ext cx="6212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Gray Level Slicing (Two Levels)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60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6.3.1 Intensity Slicing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5449" y="1635644"/>
            <a:ext cx="63934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Gray Level Slicing (More Levels)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371" y="2450239"/>
            <a:ext cx="6437257" cy="411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2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4187" y="5378870"/>
            <a:ext cx="8797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6.20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Monochrome image of the Picker Thyroid Phantom. 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Result of density slicing into eight color.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" t="1001" r="2297" b="27055"/>
          <a:stretch/>
        </p:blipFill>
        <p:spPr bwMode="auto">
          <a:xfrm>
            <a:off x="836318" y="1358290"/>
            <a:ext cx="7471364" cy="3693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73578" r="94578" b="22485"/>
          <a:stretch/>
        </p:blipFill>
        <p:spPr bwMode="auto">
          <a:xfrm>
            <a:off x="277027" y="5056024"/>
            <a:ext cx="721081" cy="393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45449" y="721237"/>
            <a:ext cx="7783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(Nuclear Imaging) with 8 levels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83607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4083" y="5378866"/>
            <a:ext cx="85758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6.21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Monochrome X-ray image </a:t>
            </a:r>
            <a:r>
              <a:rPr lang="en-US" altLang="zh-CN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weld.</a:t>
            </a:r>
            <a:endParaRPr lang="en-US" altLang="zh-CN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</a:t>
            </a:r>
            <a:r>
              <a:rPr lang="en-US" altLang="zh-CN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of </a:t>
            </a:r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coding.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2962" y="1347506"/>
            <a:ext cx="8575831" cy="3615844"/>
            <a:chOff x="284084" y="1240975"/>
            <a:chExt cx="8575831" cy="3615844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07" t="642" r="286" b="50248"/>
            <a:stretch/>
          </p:blipFill>
          <p:spPr bwMode="auto">
            <a:xfrm>
              <a:off x="284084" y="1242873"/>
              <a:ext cx="4221332" cy="36139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07" t="50062" r="286" b="727"/>
            <a:stretch/>
          </p:blipFill>
          <p:spPr bwMode="auto">
            <a:xfrm>
              <a:off x="4645219" y="1240975"/>
              <a:ext cx="4214696" cy="36158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73578" r="94578" b="22485"/>
          <a:stretch/>
        </p:blipFill>
        <p:spPr bwMode="auto">
          <a:xfrm>
            <a:off x="346230" y="5031880"/>
            <a:ext cx="721081" cy="393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245449" y="721237"/>
            <a:ext cx="7139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Industrial Application: Welding (</a:t>
            </a:r>
            <a:r>
              <a:rPr lang="zh-CN" altLang="en-US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焊接</a:t>
            </a: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903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79898"/>
            <a:ext cx="9144000" cy="6036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" r="533" b="19296"/>
          <a:stretch/>
        </p:blipFill>
        <p:spPr bwMode="auto">
          <a:xfrm>
            <a:off x="696976" y="112536"/>
            <a:ext cx="7732414" cy="5276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17074" y="5308843"/>
            <a:ext cx="80547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6.22</a:t>
            </a:r>
            <a:r>
              <a:rPr lang="en-US" sz="2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Gray-scale image in which intensity corresponds to average monthly rainfall. (b) Colors assigned to intensity values. </a:t>
            </a:r>
          </a:p>
          <a:p>
            <a:r>
              <a:rPr lang="en-US" altLang="zh-CN" sz="2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 Color-coded image. (d) Zoom of the South America region.</a:t>
            </a:r>
            <a:endParaRPr lang="en-US" sz="2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" t="71952" r="93537" b="19839"/>
          <a:stretch/>
        </p:blipFill>
        <p:spPr bwMode="auto">
          <a:xfrm>
            <a:off x="119737" y="5421383"/>
            <a:ext cx="523971" cy="534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5920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 Color Fundamentals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5449" y="1635644"/>
            <a:ext cx="416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Fundamentals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5046" y="2229888"/>
            <a:ext cx="7779964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Physio-psychological phenomenon</a:t>
            </a:r>
          </a:p>
          <a:p>
            <a:pPr marL="746125" lvl="1" indent="-288925">
              <a:spcBef>
                <a:spcPts val="600"/>
              </a:spcBef>
              <a:spcAft>
                <a:spcPts val="600"/>
              </a:spcAft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human brain perceive and interpret color?</a:t>
            </a: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yet fully understood</a:t>
            </a:r>
          </a:p>
          <a:p>
            <a:pPr marL="284163" indent="-284163">
              <a:spcBef>
                <a:spcPts val="600"/>
              </a:spcBef>
              <a:spcAft>
                <a:spcPts val="600"/>
              </a:spcAft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phenomenon</a:t>
            </a:r>
          </a:p>
          <a:p>
            <a:pPr marL="746125" lvl="1" indent="-288925">
              <a:spcBef>
                <a:spcPts val="600"/>
              </a:spcBef>
              <a:spcAft>
                <a:spcPts val="600"/>
              </a:spcAft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nature of color is clear</a:t>
            </a:r>
          </a:p>
        </p:txBody>
      </p:sp>
    </p:spTree>
    <p:extLst>
      <p:ext uri="{BB962C8B-B14F-4D97-AF65-F5344CB8AC3E}">
        <p14:creationId xmlns:p14="http://schemas.microsoft.com/office/powerpoint/2010/main" val="225744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6.3.2 Intensity to Color Transformations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04196" y="3030226"/>
            <a:ext cx="27977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6.23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 block diagram for pseudo-color image processing.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6" r="18478" b="17097"/>
          <a:stretch/>
        </p:blipFill>
        <p:spPr bwMode="auto">
          <a:xfrm>
            <a:off x="191683" y="2310221"/>
            <a:ext cx="5898398" cy="4117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45449" y="1635644"/>
            <a:ext cx="5958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Gray Level to Color Transform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3" t="94" r="28855" b="59644"/>
          <a:stretch/>
        </p:blipFill>
        <p:spPr bwMode="auto">
          <a:xfrm>
            <a:off x="719090" y="579586"/>
            <a:ext cx="3293616" cy="2849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033633" y="3539775"/>
            <a:ext cx="37108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Pseudo-color enhancement by using the gray-level to color transformations.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" t="40848" r="50206" b="18882"/>
          <a:stretch/>
        </p:blipFill>
        <p:spPr bwMode="auto">
          <a:xfrm>
            <a:off x="5242262" y="578774"/>
            <a:ext cx="3293615" cy="2850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34" r="13676" b="57691"/>
          <a:stretch/>
        </p:blipFill>
        <p:spPr bwMode="auto">
          <a:xfrm>
            <a:off x="286304" y="3429318"/>
            <a:ext cx="4159189" cy="3315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5033633" y="5697252"/>
            <a:ext cx="3710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function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/>
          <p:cNvCxnSpPr>
            <a:stCxn id="10" idx="1"/>
          </p:cNvCxnSpPr>
          <p:nvPr/>
        </p:nvCxnSpPr>
        <p:spPr>
          <a:xfrm flipH="1" flipV="1">
            <a:off x="3888419" y="5184559"/>
            <a:ext cx="1145214" cy="98974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16595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48240" r="13676" b="9625"/>
          <a:stretch/>
        </p:blipFill>
        <p:spPr bwMode="auto">
          <a:xfrm>
            <a:off x="286303" y="3431966"/>
            <a:ext cx="4159189" cy="3312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5" t="40802" r="7391" b="18882"/>
          <a:stretch/>
        </p:blipFill>
        <p:spPr bwMode="auto">
          <a:xfrm>
            <a:off x="5242262" y="578774"/>
            <a:ext cx="3302493" cy="2853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3" t="94" r="28855" b="59644"/>
          <a:stretch/>
        </p:blipFill>
        <p:spPr bwMode="auto">
          <a:xfrm>
            <a:off x="719090" y="579586"/>
            <a:ext cx="3293616" cy="2849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5033633" y="3539775"/>
            <a:ext cx="37108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Pseudo-color enhancement by using the gray-level to color transformations.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33633" y="5697252"/>
            <a:ext cx="3710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function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/>
          <p:cNvCxnSpPr>
            <a:stCxn id="11" idx="1"/>
          </p:cNvCxnSpPr>
          <p:nvPr/>
        </p:nvCxnSpPr>
        <p:spPr>
          <a:xfrm flipH="1" flipV="1">
            <a:off x="3888419" y="5184559"/>
            <a:ext cx="1145214" cy="98974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5878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1326" r="13541" b="19187"/>
          <a:stretch/>
        </p:blipFill>
        <p:spPr bwMode="auto">
          <a:xfrm>
            <a:off x="1351625" y="2669643"/>
            <a:ext cx="6440749" cy="322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6.3.2 Intensity to Color Transformations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0066" y="5797791"/>
            <a:ext cx="8423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6.26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pseudo-color coding approach used when several monochrome images are available.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45449" y="1635644"/>
            <a:ext cx="7485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 several monochrome images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2804" y="2116636"/>
            <a:ext cx="8472423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multi-spectral images (Remote Sensing/Medical)</a:t>
            </a: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75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79898"/>
            <a:ext cx="9144000" cy="6036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5161019" y="548276"/>
            <a:ext cx="388532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6.27</a:t>
            </a: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(a)-(d) Images in bands 1-4.</a:t>
            </a:r>
          </a:p>
          <a:p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(e) Color composite image obtained by treating (a), (b), and (c) as the </a:t>
            </a:r>
            <a:r>
              <a:rPr lang="en-US" altLang="zh-CN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8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components of an RGB image. </a:t>
            </a:r>
          </a:p>
          <a:p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(f) Image obtained in the same manner, but using in the red channel the near-infrared image in (d).</a:t>
            </a:r>
            <a:endParaRPr lang="en-US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67" y="184970"/>
            <a:ext cx="4346962" cy="6488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r="94002" b="14497"/>
          <a:stretch/>
        </p:blipFill>
        <p:spPr bwMode="auto">
          <a:xfrm>
            <a:off x="4600117" y="184970"/>
            <a:ext cx="606898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487364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6.3.2 Intensity to Color Transformations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0340" y="5369990"/>
            <a:ext cx="8283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6.28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Pseudocolor rendition of Jupiter Moon Io. 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A close-up.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30340" y="2142992"/>
            <a:ext cx="8283320" cy="3014210"/>
            <a:chOff x="556847" y="1122784"/>
            <a:chExt cx="8283320" cy="301421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" t="347" r="32945" b="50211"/>
            <a:stretch/>
          </p:blipFill>
          <p:spPr bwMode="auto">
            <a:xfrm>
              <a:off x="556847" y="1128197"/>
              <a:ext cx="4015153" cy="30087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" t="50470" r="32945" b="-1"/>
            <a:stretch/>
          </p:blipFill>
          <p:spPr bwMode="auto">
            <a:xfrm>
              <a:off x="4825013" y="1122784"/>
              <a:ext cx="4015154" cy="3014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73578" r="94578" b="22485"/>
          <a:stretch/>
        </p:blipFill>
        <p:spPr bwMode="auto">
          <a:xfrm>
            <a:off x="494024" y="5154386"/>
            <a:ext cx="581714" cy="317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45449" y="1635644"/>
            <a:ext cx="3272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Knowledge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4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6.4 Full-Color Image Processing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01930" y="5798511"/>
            <a:ext cx="60645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6.29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Spatial masks for gray-scale and RGB color images.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2" t="874" r="718" b="1166"/>
          <a:stretch/>
        </p:blipFill>
        <p:spPr bwMode="auto">
          <a:xfrm>
            <a:off x="2901930" y="2707038"/>
            <a:ext cx="5967931" cy="311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494024" y="1619484"/>
            <a:ext cx="8472423" cy="120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each color components individually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color vector directly</a:t>
            </a:r>
            <a:endParaRPr lang="en-US" altLang="zh-CN" sz="2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9" y="3493627"/>
            <a:ext cx="2731985" cy="154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6.5 Color Transformations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4024" y="1619484"/>
            <a:ext cx="8472423" cy="5066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Gray Level Transform: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Image Transform: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</a:pPr>
            <a:endParaRPr lang="en-US" altLang="zh-CN" sz="3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6125" lvl="1" indent="-288925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3 for RGB/HSI/CMY</a:t>
            </a:r>
          </a:p>
          <a:p>
            <a:pPr marL="746125" lvl="1" indent="-288925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= 4 for 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CMYK</a:t>
            </a:r>
          </a:p>
          <a:p>
            <a:pPr marL="284163" lvl="1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Intensity Magnification</a:t>
            </a:r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746125" lvl="1" indent="-288925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HSI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6125" lvl="1" indent="-288925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</a:t>
            </a: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6125" lvl="1" indent="-288925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CMY: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063" y="1646118"/>
            <a:ext cx="3142857" cy="52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52" y="2863986"/>
            <a:ext cx="5227896" cy="51029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837" y="4514950"/>
            <a:ext cx="3142857" cy="5238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622" y="5145295"/>
            <a:ext cx="3085714" cy="37142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622" y="5694283"/>
            <a:ext cx="990476" cy="37142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622" y="6154492"/>
            <a:ext cx="2247619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6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27425" y="2305615"/>
            <a:ext cx="29499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6.30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full-color image and its various color-space components.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79898"/>
            <a:ext cx="9144000" cy="6036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3" y="99872"/>
            <a:ext cx="5967790" cy="6651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490076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13866" y="683582"/>
            <a:ext cx="249462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6.31</a:t>
            </a:r>
            <a:r>
              <a:rPr lang="en-U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Adjusting the intensity of an image using color transformations. (a) Original image. </a:t>
            </a:r>
          </a:p>
          <a:p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Result of decreasing its intensity by 30%. (c)-(e) The required RGB, CMY, and HSI transformation function.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79898"/>
            <a:ext cx="9144000" cy="6036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6"/>
          <a:stretch/>
        </p:blipFill>
        <p:spPr bwMode="auto">
          <a:xfrm>
            <a:off x="71024" y="683582"/>
            <a:ext cx="6579645" cy="515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525326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 Color Fundamentals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1376" r="1886" b="22386"/>
          <a:stretch/>
        </p:blipFill>
        <p:spPr bwMode="auto">
          <a:xfrm>
            <a:off x="642068" y="2290439"/>
            <a:ext cx="7859863" cy="254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245449" y="1635644"/>
            <a:ext cx="7829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Newton Experiments (Spectral Analyzer</a:t>
            </a: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5449" y="4898570"/>
            <a:ext cx="87032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Emerging light is not longer white but a continuous spectrum of color from violet to </a:t>
            </a: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red.</a:t>
            </a:r>
            <a:endParaRPr lang="en-US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4163" indent="-284163"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Six broad region: </a:t>
            </a:r>
            <a:r>
              <a:rPr lang="en-US" sz="2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violet</a:t>
            </a:r>
            <a:r>
              <a:rPr lang="en-US" sz="28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lang="en-US" sz="28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US" sz="28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yellow</a:t>
            </a:r>
            <a:r>
              <a:rPr lang="en-US" sz="28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  <a:r>
              <a:rPr lang="en-US" sz="28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28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6.5.2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Complements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86158" y="4197423"/>
            <a:ext cx="28815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6.32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Complements on the color circle.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" r="38904"/>
          <a:stretch/>
        </p:blipFill>
        <p:spPr bwMode="auto">
          <a:xfrm>
            <a:off x="494024" y="3035874"/>
            <a:ext cx="4193386" cy="370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494024" y="1619484"/>
            <a:ext cx="8472423" cy="1720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Analogy of Gray-Level </a:t>
            </a:r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</a:p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Complement</a:t>
            </a:r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Hue directly opposite one another on color circle.</a:t>
            </a:r>
            <a:endParaRPr lang="en-US" altLang="zh-C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02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32115" y="1396149"/>
            <a:ext cx="30609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6.33</a:t>
            </a:r>
            <a:r>
              <a:rPr lang="en-US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complement transformations. </a:t>
            </a:r>
          </a:p>
          <a:p>
            <a:pPr marL="457200" indent="-457200">
              <a:buAutoNum type="alphaLcParenBoth"/>
            </a:pPr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image. </a:t>
            </a:r>
          </a:p>
          <a:p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 Complement transformation functions. </a:t>
            </a:r>
          </a:p>
          <a:p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 Complement of (a) based on the RGB mapping functions. </a:t>
            </a:r>
          </a:p>
          <a:p>
            <a:r>
              <a:rPr lang="en-US" altLang="zh-CN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 An approximation of the RGB complement using HSI transformations.</a:t>
            </a:r>
            <a:endParaRPr 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78"/>
          <a:stretch/>
        </p:blipFill>
        <p:spPr bwMode="auto">
          <a:xfrm>
            <a:off x="98041" y="772358"/>
            <a:ext cx="5770099" cy="578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" t="71952" r="93537" b="19839"/>
          <a:stretch/>
        </p:blipFill>
        <p:spPr bwMode="auto">
          <a:xfrm>
            <a:off x="5932115" y="772358"/>
            <a:ext cx="606287" cy="61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36090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6.5.3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Slicing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4024" y="1619484"/>
            <a:ext cx="8472423" cy="112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 a specific range of colors.</a:t>
            </a:r>
            <a:endParaRPr lang="en-US" altLang="zh-CN" sz="2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6125" lvl="1" indent="-288925">
              <a:lnSpc>
                <a:spcPct val="120000"/>
              </a:lnSpc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non desired color to gray level.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171" y="2899795"/>
            <a:ext cx="4549657" cy="353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9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2786" y="4375687"/>
            <a:ext cx="86426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6.34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Color slicing transformations that detect (a) reds within an RGB cube of width </a:t>
            </a:r>
            <a:r>
              <a:rPr lang="en-US" sz="28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0.2549 centered at (0.6863, 0.1608, 0.1922), and (b) reds within an RGB sphere of radius 0.1765 centered at the same point.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73578" r="94578" b="22485"/>
          <a:stretch/>
        </p:blipFill>
        <p:spPr bwMode="auto">
          <a:xfrm>
            <a:off x="252787" y="3860645"/>
            <a:ext cx="721081" cy="393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" r="531" b="29461"/>
          <a:stretch/>
        </p:blipFill>
        <p:spPr bwMode="auto">
          <a:xfrm>
            <a:off x="1100831" y="808499"/>
            <a:ext cx="6942338" cy="344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364272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94284" y="2596393"/>
            <a:ext cx="362735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6.35</a:t>
            </a:r>
            <a:r>
              <a:rPr lang="en-US" sz="2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Tonal corrections for flat, light (high key), and dark (low key) color images. Adjusting the red, green, and blue components equally does not always alter the image hues significantly.</a:t>
            </a:r>
            <a:endParaRPr lang="en-US" sz="2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79898"/>
            <a:ext cx="9144000" cy="6036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7" y="168178"/>
            <a:ext cx="5187010" cy="652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4258167" y="683582"/>
            <a:ext cx="837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Flat</a:t>
            </a:r>
            <a:endParaRPr lang="en-US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27635" y="2830850"/>
            <a:ext cx="1098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</a:t>
            </a:r>
            <a:endParaRPr lang="en-US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70092" y="5079508"/>
            <a:ext cx="1013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</a:t>
            </a:r>
            <a:endParaRPr lang="en-US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56844" y="168178"/>
            <a:ext cx="3664798" cy="2123658"/>
          </a:xfrm>
          <a:prstGeom prst="rect">
            <a:avLst/>
          </a:prstGeom>
          <a:noFill/>
          <a:ln>
            <a:solidFill>
              <a:srgbClr val="000066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Tone Correction:</a:t>
            </a:r>
            <a:endParaRPr lang="en-US" sz="2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channels modified simultaneously to correct brightness and contrast.</a:t>
            </a:r>
            <a:endParaRPr lang="en-US" sz="2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8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56845" y="3429000"/>
            <a:ext cx="36647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6.36</a:t>
            </a:r>
            <a:r>
              <a:rPr lang="en-US" sz="2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balancing corrections for CMYK color images.</a:t>
            </a:r>
            <a:endParaRPr lang="en-US" sz="2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79898"/>
            <a:ext cx="9144000" cy="6036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95" y="151416"/>
            <a:ext cx="4992320" cy="6555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2405849" y="151416"/>
            <a:ext cx="2716566" cy="3723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5356844" y="168178"/>
            <a:ext cx="3664798" cy="2123658"/>
          </a:xfrm>
          <a:prstGeom prst="rect">
            <a:avLst/>
          </a:prstGeom>
          <a:noFill/>
          <a:ln>
            <a:solidFill>
              <a:srgbClr val="000066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Correction:</a:t>
            </a:r>
            <a:endParaRPr lang="en-US" sz="2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6075" indent="-346075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channel modified individually to correct color imperfection.</a:t>
            </a:r>
            <a:endParaRPr lang="en-US" sz="2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8034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6.5.4 Tone and Color Corrections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5449" y="1635644"/>
            <a:ext cx="889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Histogram Processing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5045" y="2229888"/>
            <a:ext cx="83011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Histogram Equalization may NOT apply independently!</a:t>
            </a:r>
          </a:p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 approach:</a:t>
            </a:r>
          </a:p>
          <a:p>
            <a:pPr marL="746125" lvl="1" indent="-288925"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Uniform Intensity</a:t>
            </a:r>
          </a:p>
          <a:p>
            <a:pPr marL="746125" lvl="1" indent="-288925"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Hue unchanged</a:t>
            </a:r>
          </a:p>
          <a:p>
            <a:pPr marL="746125" lvl="1" indent="-288925"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Saturation may be changed or not!</a:t>
            </a:r>
            <a:endParaRPr lang="en-US" altLang="zh-CN" sz="24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38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267636" y="1952251"/>
            <a:ext cx="27698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6.37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Histogram equalization (followed by saturation adjustment) in the HSI color space.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528" r="20353" b="502"/>
          <a:stretch/>
        </p:blipFill>
        <p:spPr bwMode="auto">
          <a:xfrm>
            <a:off x="88777" y="676698"/>
            <a:ext cx="6072328" cy="6090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" t="71952" r="93537" b="19839"/>
          <a:stretch/>
        </p:blipFill>
        <p:spPr bwMode="auto">
          <a:xfrm>
            <a:off x="6367120" y="1334076"/>
            <a:ext cx="606287" cy="61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73020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6.6 Smoothing and Sharpening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5449" y="1635644"/>
            <a:ext cx="889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Image Smoothing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65045" y="2229888"/>
            <a:ext cx="830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as Gray Level Images!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39" y="2880202"/>
            <a:ext cx="5293322" cy="34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3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6.6.1 Color Image Smoothing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46435" y="2644170"/>
            <a:ext cx="213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Image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69"/>
          <a:stretch/>
        </p:blipFill>
        <p:spPr bwMode="auto">
          <a:xfrm>
            <a:off x="2040377" y="1614795"/>
            <a:ext cx="5082791" cy="5096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7123168" y="2644170"/>
            <a:ext cx="191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R-Channel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1400" y="5002708"/>
            <a:ext cx="191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-Channel</a:t>
            </a:r>
          </a:p>
        </p:txBody>
      </p:sp>
      <p:sp>
        <p:nvSpPr>
          <p:cNvPr id="10" name="文本框 5"/>
          <p:cNvSpPr txBox="1"/>
          <p:nvPr/>
        </p:nvSpPr>
        <p:spPr>
          <a:xfrm>
            <a:off x="7134846" y="5002708"/>
            <a:ext cx="1890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B-Channel</a:t>
            </a:r>
          </a:p>
        </p:txBody>
      </p:sp>
    </p:spTree>
    <p:extLst>
      <p:ext uri="{BB962C8B-B14F-4D97-AF65-F5344CB8AC3E}">
        <p14:creationId xmlns:p14="http://schemas.microsoft.com/office/powerpoint/2010/main" val="39320380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t="3631" r="3041" b="26325"/>
          <a:stretch/>
        </p:blipFill>
        <p:spPr bwMode="auto">
          <a:xfrm>
            <a:off x="328119" y="3151973"/>
            <a:ext cx="8495931" cy="2219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81897" y="5424660"/>
            <a:ext cx="8580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6.2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Wavelengths comprising the visible range of the electromagnetic spectrum</a:t>
            </a:r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 Color Fundamentals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5449" y="1635644"/>
            <a:ext cx="3341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Chromatic Light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5045" y="2229888"/>
            <a:ext cx="82970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6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 the electromagnetic spectrum from 400 to 700 nm</a:t>
            </a:r>
            <a:endParaRPr lang="en-US" altLang="zh-CN" sz="2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24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6.6.1 Color Image Smoothing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" t="954" r="593" b="22170"/>
          <a:stretch/>
        </p:blipFill>
        <p:spPr bwMode="auto">
          <a:xfrm>
            <a:off x="203350" y="2503496"/>
            <a:ext cx="8737299" cy="2876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680456" y="1889566"/>
            <a:ext cx="191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-Channel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14849" y="1889566"/>
            <a:ext cx="191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-Channel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49242" y="1889566"/>
            <a:ext cx="191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-Channel</a:t>
            </a:r>
          </a:p>
        </p:txBody>
      </p:sp>
    </p:spTree>
    <p:extLst>
      <p:ext uri="{BB962C8B-B14F-4D97-AF65-F5344CB8AC3E}">
        <p14:creationId xmlns:p14="http://schemas.microsoft.com/office/powerpoint/2010/main" val="31291572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 t="660" r="596" b="30926"/>
          <a:stretch/>
        </p:blipFill>
        <p:spPr bwMode="auto">
          <a:xfrm>
            <a:off x="203350" y="2499568"/>
            <a:ext cx="8737299" cy="2869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6.6.1 Color Image Smoothing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862" y="1889566"/>
            <a:ext cx="2797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RGB-Smoothing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507498" y="1887626"/>
            <a:ext cx="2129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-Smoothing</a:t>
            </a:r>
            <a:endParaRPr lang="en-US" sz="2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31487" y="1887626"/>
            <a:ext cx="191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endParaRPr lang="en-US" sz="2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3964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6.6 Smoothing and Sharpening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5449" y="1635644"/>
            <a:ext cx="889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Image </a:t>
            </a: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Sharpening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62" y="2484851"/>
            <a:ext cx="5781275" cy="246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5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" t="1193" r="745" b="26690"/>
          <a:stretch/>
        </p:blipFill>
        <p:spPr bwMode="auto">
          <a:xfrm>
            <a:off x="203350" y="2503504"/>
            <a:ext cx="8737300" cy="287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6.6.2 Color Image Sharpening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3350" y="1889566"/>
            <a:ext cx="292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RGB-Sharpening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58261" y="1887626"/>
            <a:ext cx="2227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</a:t>
            </a: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Sharpening</a:t>
            </a:r>
            <a:endParaRPr lang="en-US" sz="2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31487" y="1887626"/>
            <a:ext cx="191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endParaRPr lang="en-US" sz="2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6880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6.7 Image Segmentation Based on Color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5449" y="1635644"/>
            <a:ext cx="889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Image </a:t>
            </a: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5045" y="2229888"/>
            <a:ext cx="830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0066"/>
              </a:buClr>
            </a:pPr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be discussed later!</a:t>
            </a:r>
          </a:p>
        </p:txBody>
      </p:sp>
    </p:spTree>
    <p:extLst>
      <p:ext uri="{BB962C8B-B14F-4D97-AF65-F5344CB8AC3E}">
        <p14:creationId xmlns:p14="http://schemas.microsoft.com/office/powerpoint/2010/main" val="272825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6.7.1 Segmentation in HSI Color Space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2000" y="1985898"/>
            <a:ext cx="44743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6.42 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 in HSI space.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Original. (b) Hue. </a:t>
            </a:r>
          </a:p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 Saturation. (d) Intensity. (e) Binary saturation mask (black = 0). </a:t>
            </a:r>
          </a:p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(f) Product of (b) and (c). (g) Histogram of (f). </a:t>
            </a:r>
          </a:p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(h) Segmentation of red components in (a).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0" y="1575093"/>
            <a:ext cx="3475454" cy="5222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747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6.7.2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 in </a:t>
            </a:r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 Vector Space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5751" y="5394923"/>
            <a:ext cx="8590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6.43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Three approaches for enclosing data regions for RGB vector segmentation.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" t="6609" r="21119"/>
          <a:stretch/>
        </p:blipFill>
        <p:spPr bwMode="auto">
          <a:xfrm>
            <a:off x="275751" y="1964504"/>
            <a:ext cx="8590436" cy="292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73578" r="92017" b="22256"/>
          <a:stretch/>
        </p:blipFill>
        <p:spPr bwMode="auto">
          <a:xfrm>
            <a:off x="275751" y="4942695"/>
            <a:ext cx="1230430" cy="45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045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5309" y="4621163"/>
            <a:ext cx="87533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6.44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 in RGB space. </a:t>
            </a:r>
          </a:p>
          <a:p>
            <a:pPr marL="514350" indent="-514350">
              <a:buAutoNum type="alphaLcParenBoth"/>
            </a:pPr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image with colors of interest shown enclosed by a rectangle.</a:t>
            </a:r>
            <a:endParaRPr lang="en-US" altLang="zh-CN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lphaLcParenBoth"/>
            </a:pPr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of segmentation in RGB vector space.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48575" y="976541"/>
            <a:ext cx="8646850" cy="3194488"/>
            <a:chOff x="177554" y="239696"/>
            <a:chExt cx="8646850" cy="3194488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" t="437" r="33472" b="50035"/>
            <a:stretch/>
          </p:blipFill>
          <p:spPr bwMode="auto">
            <a:xfrm>
              <a:off x="177554" y="239696"/>
              <a:ext cx="4234648" cy="31870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" t="50356" r="33472"/>
            <a:stretch/>
          </p:blipFill>
          <p:spPr bwMode="auto">
            <a:xfrm>
              <a:off x="4589756" y="239696"/>
              <a:ext cx="4234648" cy="31944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73578" r="94578" b="22485"/>
          <a:stretch/>
        </p:blipFill>
        <p:spPr bwMode="auto">
          <a:xfrm>
            <a:off x="248575" y="4227293"/>
            <a:ext cx="721081" cy="393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709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6.7.3 Color Edge Detection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5449" y="1635644"/>
            <a:ext cx="889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Image Edge Detection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5045" y="2229888"/>
            <a:ext cx="830114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Operator is not defined for vector space!</a:t>
            </a:r>
          </a:p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is more complicated!</a:t>
            </a:r>
          </a:p>
        </p:txBody>
      </p:sp>
    </p:spTree>
    <p:extLst>
      <p:ext uri="{BB962C8B-B14F-4D97-AF65-F5344CB8AC3E}">
        <p14:creationId xmlns:p14="http://schemas.microsoft.com/office/powerpoint/2010/main" val="390223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6.7.3 Color Edge Detection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8726" y="4923354"/>
            <a:ext cx="88865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6.45</a:t>
            </a:r>
            <a:r>
              <a:rPr lang="en-US" sz="2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(a)-(c) </a:t>
            </a:r>
            <a:r>
              <a:rPr lang="en-US" sz="26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6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component images and (d) resulting RGB color image. (f)-(g) </a:t>
            </a:r>
            <a:r>
              <a:rPr lang="en-US" sz="26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6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component images and </a:t>
            </a:r>
            <a:r>
              <a:rPr lang="en-US" sz="2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(h) </a:t>
            </a:r>
            <a:r>
              <a:rPr lang="en-US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resulting RGB color image. </a:t>
            </a:r>
            <a:endParaRPr lang="en-US" sz="26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" t="965" r="370" b="26317"/>
          <a:stretch/>
        </p:blipFill>
        <p:spPr bwMode="auto">
          <a:xfrm>
            <a:off x="1305015" y="1580225"/>
            <a:ext cx="6658253" cy="3337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" t="77660" r="87218" b="12627"/>
          <a:stretch/>
        </p:blipFill>
        <p:spPr bwMode="auto">
          <a:xfrm>
            <a:off x="16133" y="4239864"/>
            <a:ext cx="1267125" cy="678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969279" y="6216016"/>
            <a:ext cx="5205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change result two changes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3133817" y="4918223"/>
            <a:ext cx="1988599" cy="1402679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6489577" y="4949989"/>
            <a:ext cx="621437" cy="1370913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22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 Color Fundamentals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5449" y="1635644"/>
            <a:ext cx="3341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Chromatic Light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5045" y="2229888"/>
            <a:ext cx="8301142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Radiance:</a:t>
            </a:r>
          </a:p>
          <a:p>
            <a:pPr marL="746125" lvl="1" indent="-288925"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amount of energy that flows from light source (W)</a:t>
            </a:r>
          </a:p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Luminance:</a:t>
            </a:r>
          </a:p>
          <a:p>
            <a:pPr marL="746125" lvl="1" indent="-288925"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amount of energy that an observer </a:t>
            </a:r>
            <a:r>
              <a:rPr lang="en-US" altLang="zh-CN" sz="2400" i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perceives</a:t>
            </a:r>
            <a:r>
              <a:rPr lang="en-US" altLang="zh-CN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light source. (IR case: R may be high while L is zero)</a:t>
            </a:r>
          </a:p>
          <a:p>
            <a:pPr marL="284163" indent="-284163">
              <a:spcBef>
                <a:spcPts val="600"/>
              </a:spcBef>
              <a:buClr>
                <a:srgbClr val="000066"/>
              </a:buClr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Brightness:</a:t>
            </a:r>
          </a:p>
          <a:p>
            <a:pPr marL="746125" lvl="1" indent="-288925">
              <a:spcBef>
                <a:spcPts val="600"/>
              </a:spcBef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Subjective description, practically impossible to measure.</a:t>
            </a:r>
          </a:p>
        </p:txBody>
      </p:sp>
    </p:spTree>
    <p:extLst>
      <p:ext uri="{BB962C8B-B14F-4D97-AF65-F5344CB8AC3E}">
        <p14:creationId xmlns:p14="http://schemas.microsoft.com/office/powerpoint/2010/main" val="199466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6.7.3 Color Edge Detection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5449" y="1635644"/>
            <a:ext cx="8898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buFont typeface="Microsoft YaHei UI" panose="020B0503020204020204" pitchFamily="34" charset="-122"/>
              <a:buChar char="-"/>
            </a:pPr>
            <a:r>
              <a:rPr lang="en-US" altLang="zh-CN" sz="28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Gradients vectors: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5045" y="2229888"/>
            <a:ext cx="830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0066"/>
              </a:buClr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r, g, and b: unit vectors in R, G, and B axes.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61" y="2840855"/>
            <a:ext cx="6363678" cy="385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3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6.7.3 Color Edge Detection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5449" y="1635644"/>
            <a:ext cx="8898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buFont typeface="Microsoft YaHei UI" panose="020B0503020204020204" pitchFamily="34" charset="-122"/>
              <a:buChar char="-"/>
            </a:pPr>
            <a:r>
              <a:rPr lang="en-US" altLang="zh-CN" sz="2800" dirty="0" smtClean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Direction of Maximum rate of changes c(x, y) is:</a:t>
            </a:r>
            <a:endParaRPr lang="en-US" altLang="zh-CN" sz="28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9" y="2511863"/>
            <a:ext cx="8676190" cy="2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3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79898"/>
            <a:ext cx="9144000" cy="6036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6091913" y="1099635"/>
            <a:ext cx="294999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6.46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RGB image. (b) Gradients computed in RGB color vector space. 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 Gradients computed on a per-image basis and then added. (d) Difference between (b) and (c).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2"/>
          <a:stretch/>
        </p:blipFill>
        <p:spPr bwMode="auto">
          <a:xfrm>
            <a:off x="133164" y="444752"/>
            <a:ext cx="5958749" cy="596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" t="71952" r="93537" b="19839"/>
          <a:stretch/>
        </p:blipFill>
        <p:spPr bwMode="auto">
          <a:xfrm>
            <a:off x="6225077" y="481460"/>
            <a:ext cx="606287" cy="61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207690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" t="1248" r="607" b="26410"/>
          <a:stretch/>
        </p:blipFill>
        <p:spPr bwMode="auto">
          <a:xfrm>
            <a:off x="203350" y="2503505"/>
            <a:ext cx="8716919" cy="287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6.7.3 Color Edge Detection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3491" y="1887626"/>
            <a:ext cx="1421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R-Grad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876213" y="1883746"/>
            <a:ext cx="1371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G-Grad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98862" y="1883746"/>
            <a:ext cx="191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B-Grad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4903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1" t="628" r="448" b="363"/>
          <a:stretch/>
        </p:blipFill>
        <p:spPr bwMode="auto">
          <a:xfrm>
            <a:off x="452760" y="1656695"/>
            <a:ext cx="5045794" cy="5054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6.8 Noise in Color Images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99204" y="2794466"/>
            <a:ext cx="34471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6.48</a:t>
            </a: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(a)-(c) Red, green, and blue component images corrupted by additive Gaussian noise of mean 0 and variance 800. </a:t>
            </a:r>
            <a:endParaRPr lang="en-US" altLang="zh-CN" sz="2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 Resulting RGB image.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" t="71952" r="93537" b="19839"/>
          <a:stretch/>
        </p:blipFill>
        <p:spPr bwMode="auto">
          <a:xfrm>
            <a:off x="5599204" y="1656695"/>
            <a:ext cx="606287" cy="61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6384524" y="1541112"/>
            <a:ext cx="26351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Corrupt R-G-B channel with Gaussian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4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6.8 Noise in Color Images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" t="954" r="593" b="22170"/>
          <a:stretch/>
        </p:blipFill>
        <p:spPr bwMode="auto">
          <a:xfrm>
            <a:off x="203350" y="2503496"/>
            <a:ext cx="8737299" cy="2876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680456" y="1889566"/>
            <a:ext cx="191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-Channel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14849" y="1889566"/>
            <a:ext cx="191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-Channel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49242" y="1889566"/>
            <a:ext cx="191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-Channel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853728" y="5637422"/>
            <a:ext cx="143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endParaRPr lang="en-US" sz="2800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69651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" t="690" r="275" b="22210"/>
          <a:stretch/>
        </p:blipFill>
        <p:spPr bwMode="auto">
          <a:xfrm>
            <a:off x="194472" y="2503502"/>
            <a:ext cx="8758929" cy="287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6.8 Noise in Color Images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0456" y="1889566"/>
            <a:ext cx="191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-Channel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14849" y="1889566"/>
            <a:ext cx="191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-Channel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549242" y="1889566"/>
            <a:ext cx="191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-Channel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030871" y="5637422"/>
            <a:ext cx="1082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Noisy</a:t>
            </a:r>
            <a:endParaRPr lang="en-US" sz="2800" dirty="0" smtClean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4064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" r="20050" b="354"/>
          <a:stretch/>
        </p:blipFill>
        <p:spPr bwMode="auto">
          <a:xfrm>
            <a:off x="2041867" y="1656694"/>
            <a:ext cx="5045794" cy="505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6.8 Noise in Color Images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8588" y="2044005"/>
            <a:ext cx="1736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G-Channel corrupted</a:t>
            </a:r>
            <a:endParaRPr lang="en-US" sz="2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8588" y="4735419"/>
            <a:ext cx="1736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HSI channel affected</a:t>
            </a:r>
            <a:endParaRPr lang="en-US" sz="2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06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6.9 Color Image Compression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5449" y="1635644"/>
            <a:ext cx="889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r>
              <a:rPr lang="en-US" altLang="zh-C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Compression</a:t>
            </a:r>
            <a:endParaRPr lang="en-US" altLang="zh-CN" sz="3200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5045" y="2229888"/>
            <a:ext cx="830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000066"/>
              </a:buClr>
            </a:pPr>
            <a:r>
              <a:rPr lang="en-US" altLang="zh-CN" sz="28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be discussed later</a:t>
            </a:r>
          </a:p>
        </p:txBody>
      </p:sp>
    </p:spTree>
    <p:extLst>
      <p:ext uri="{BB962C8B-B14F-4D97-AF65-F5344CB8AC3E}">
        <p14:creationId xmlns:p14="http://schemas.microsoft.com/office/powerpoint/2010/main" val="128725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6.9 Color Image Compression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5990" y="5317657"/>
            <a:ext cx="8792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</a:t>
            </a:r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6.51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Color image compression</a:t>
            </a:r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altLang="zh-CN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Original RGB image. (b) Result of compressing and decompressing the image in (a).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5990" y="1687116"/>
            <a:ext cx="8792019" cy="3236680"/>
            <a:chOff x="201060" y="1620165"/>
            <a:chExt cx="8792019" cy="323668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" t="325" r="33398" b="50210"/>
            <a:stretch/>
          </p:blipFill>
          <p:spPr bwMode="auto">
            <a:xfrm>
              <a:off x="201060" y="1620360"/>
              <a:ext cx="4299398" cy="3236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" t="50161" r="33398" b="371"/>
            <a:stretch/>
          </p:blipFill>
          <p:spPr bwMode="auto">
            <a:xfrm>
              <a:off x="4693681" y="1620165"/>
              <a:ext cx="4299398" cy="3236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73578" r="94578" b="22485"/>
          <a:stretch/>
        </p:blipFill>
        <p:spPr bwMode="auto">
          <a:xfrm>
            <a:off x="175990" y="4923787"/>
            <a:ext cx="721081" cy="393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574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2458</TotalTime>
  <Words>3084</Words>
  <Application>Microsoft Office PowerPoint</Application>
  <PresentationFormat>全屏显示(4:3)</PresentationFormat>
  <Paragraphs>454</Paragraphs>
  <Slides>101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101</vt:i4>
      </vt:variant>
    </vt:vector>
  </HeadingPairs>
  <TitlesOfParts>
    <vt:vector size="111" baseType="lpstr">
      <vt:lpstr>Microsoft YaHei UI</vt:lpstr>
      <vt:lpstr>等线</vt:lpstr>
      <vt:lpstr>等线 Light</vt:lpstr>
      <vt:lpstr>微软雅黑</vt:lpstr>
      <vt:lpstr>Arial</vt:lpstr>
      <vt:lpstr>Arial Black</vt:lpstr>
      <vt:lpstr>Calibri</vt:lpstr>
      <vt:lpstr>Times New Roman</vt:lpstr>
      <vt:lpstr>Wingdings</vt:lpstr>
      <vt:lpstr>Office 主题</vt:lpstr>
      <vt:lpstr>PowerPoint 演示文稿</vt:lpstr>
      <vt:lpstr>Outline</vt:lpstr>
      <vt:lpstr>Outline (Cont.)</vt:lpstr>
      <vt:lpstr>6.1 Color Fundamentals</vt:lpstr>
      <vt:lpstr>6.1 Color Fundamentals</vt:lpstr>
      <vt:lpstr>6.1 Color Fundamentals</vt:lpstr>
      <vt:lpstr>6.1 Color Fundamentals</vt:lpstr>
      <vt:lpstr>6.1 Color Fundamentals</vt:lpstr>
      <vt:lpstr>6.1 Color Fundamentals</vt:lpstr>
      <vt:lpstr>6.1 Color Fundamentals</vt:lpstr>
      <vt:lpstr>6.1 Color Fundamentals</vt:lpstr>
      <vt:lpstr>6.1 Color Fundamentals</vt:lpstr>
      <vt:lpstr>6.1 Color Fundamentals</vt:lpstr>
      <vt:lpstr>6.1 Color Fundamentals</vt:lpstr>
      <vt:lpstr>6.1 Color Fundamentals</vt:lpstr>
      <vt:lpstr>6.1 Color Fundamentals</vt:lpstr>
      <vt:lpstr>6.1 Color Fundamentals</vt:lpstr>
      <vt:lpstr>6.1 Color Fundamentals</vt:lpstr>
      <vt:lpstr>6.1 Color Fundamentals</vt:lpstr>
      <vt:lpstr>6.1 Color Fundamentals</vt:lpstr>
      <vt:lpstr>6.1 Color Fundamentals</vt:lpstr>
      <vt:lpstr>6.1 Color Fundamentals</vt:lpstr>
      <vt:lpstr>PowerPoint 演示文稿</vt:lpstr>
      <vt:lpstr>6.1 Color Fundamentals</vt:lpstr>
      <vt:lpstr>6.1 Color Fundamentals</vt:lpstr>
      <vt:lpstr>6.1 Color Fundamentals</vt:lpstr>
      <vt:lpstr>PowerPoint 演示文稿</vt:lpstr>
      <vt:lpstr>PowerPoint 演示文稿</vt:lpstr>
      <vt:lpstr>6.2 Color Models</vt:lpstr>
      <vt:lpstr>6.2.1 RGB Color Model</vt:lpstr>
      <vt:lpstr>6.2.1 RGB Color Model</vt:lpstr>
      <vt:lpstr>PowerPoint 演示文稿</vt:lpstr>
      <vt:lpstr>6.2.1 RGB Color Model</vt:lpstr>
      <vt:lpstr>6.2.1 RGB Color Model</vt:lpstr>
      <vt:lpstr>PowerPoint 演示文稿</vt:lpstr>
      <vt:lpstr>6.2.1 RGB Color Model</vt:lpstr>
      <vt:lpstr>6.2.2 CMY and CMYK Color Models</vt:lpstr>
      <vt:lpstr>6.2.2 CMY and CMYK Color Models</vt:lpstr>
      <vt:lpstr>6.2.2 CMY and CMYK Color Models</vt:lpstr>
      <vt:lpstr>6.2.2 CMY and CMYK Color Models</vt:lpstr>
      <vt:lpstr>6.2.2 CMY and CMYK Color Models</vt:lpstr>
      <vt:lpstr>6.2.3 HSI Color Model</vt:lpstr>
      <vt:lpstr>6.2.3 HSI Color Model</vt:lpstr>
      <vt:lpstr>PowerPoint 演示文稿</vt:lpstr>
      <vt:lpstr>PowerPoint 演示文稿</vt:lpstr>
      <vt:lpstr>PowerPoint 演示文稿</vt:lpstr>
      <vt:lpstr>PowerPoint 演示文稿</vt:lpstr>
      <vt:lpstr>6.2.3 HSI Color Model</vt:lpstr>
      <vt:lpstr>PowerPoint 演示文稿</vt:lpstr>
      <vt:lpstr>PowerPoint 演示文稿</vt:lpstr>
      <vt:lpstr>6.2.3 HSI Color Model</vt:lpstr>
      <vt:lpstr>6.2.3 HSI Color Model</vt:lpstr>
      <vt:lpstr>6.3 Pseudo-color Image Processing</vt:lpstr>
      <vt:lpstr>6.3.1 Intensity Slicing</vt:lpstr>
      <vt:lpstr>6.3.1 Intensity Slicing</vt:lpstr>
      <vt:lpstr>6.3.1 Intensity Slicing</vt:lpstr>
      <vt:lpstr>PowerPoint 演示文稿</vt:lpstr>
      <vt:lpstr>PowerPoint 演示文稿</vt:lpstr>
      <vt:lpstr>PowerPoint 演示文稿</vt:lpstr>
      <vt:lpstr>6.3.2 Intensity to Color Transformations</vt:lpstr>
      <vt:lpstr>PowerPoint 演示文稿</vt:lpstr>
      <vt:lpstr>PowerPoint 演示文稿</vt:lpstr>
      <vt:lpstr>6.3.2 Intensity to Color Transformations</vt:lpstr>
      <vt:lpstr>PowerPoint 演示文稿</vt:lpstr>
      <vt:lpstr>6.3.2 Intensity to Color Transformations</vt:lpstr>
      <vt:lpstr>6.4 Full-Color Image Processing</vt:lpstr>
      <vt:lpstr>6.5 Color Transformations</vt:lpstr>
      <vt:lpstr>PowerPoint 演示文稿</vt:lpstr>
      <vt:lpstr>PowerPoint 演示文稿</vt:lpstr>
      <vt:lpstr>6.5.2 Color Complements</vt:lpstr>
      <vt:lpstr>PowerPoint 演示文稿</vt:lpstr>
      <vt:lpstr>6.5.3 Color Slicing</vt:lpstr>
      <vt:lpstr>PowerPoint 演示文稿</vt:lpstr>
      <vt:lpstr>PowerPoint 演示文稿</vt:lpstr>
      <vt:lpstr>PowerPoint 演示文稿</vt:lpstr>
      <vt:lpstr>6.5.4 Tone and Color Corrections</vt:lpstr>
      <vt:lpstr>PowerPoint 演示文稿</vt:lpstr>
      <vt:lpstr>6.6 Smoothing and Sharpening</vt:lpstr>
      <vt:lpstr>6.6.1 Color Image Smoothing</vt:lpstr>
      <vt:lpstr>6.6.1 Color Image Smoothing</vt:lpstr>
      <vt:lpstr>6.6.1 Color Image Smoothing</vt:lpstr>
      <vt:lpstr>6.6 Smoothing and Sharpening</vt:lpstr>
      <vt:lpstr>6.6.2 Color Image Sharpening</vt:lpstr>
      <vt:lpstr>6.7 Image Segmentation Based on Color</vt:lpstr>
      <vt:lpstr>6.7.1 Segmentation in HSI Color Space</vt:lpstr>
      <vt:lpstr>6.7.2 Segmentation in RGB Vector Space</vt:lpstr>
      <vt:lpstr>PowerPoint 演示文稿</vt:lpstr>
      <vt:lpstr>6.7.3 Color Edge Detection</vt:lpstr>
      <vt:lpstr>6.7.3 Color Edge Detection</vt:lpstr>
      <vt:lpstr>6.7.3 Color Edge Detection</vt:lpstr>
      <vt:lpstr>6.7.3 Color Edge Detection</vt:lpstr>
      <vt:lpstr>PowerPoint 演示文稿</vt:lpstr>
      <vt:lpstr>6.7.3 Color Edge Detection</vt:lpstr>
      <vt:lpstr>6.8 Noise in Color Images</vt:lpstr>
      <vt:lpstr>6.8 Noise in Color Images</vt:lpstr>
      <vt:lpstr>6.8 Noise in Color Images</vt:lpstr>
      <vt:lpstr>6.8 Noise in Color Images</vt:lpstr>
      <vt:lpstr>6.9 Color Image Compression</vt:lpstr>
      <vt:lpstr>6.9 Color Image Compression</vt:lpstr>
      <vt:lpstr>“智能视觉理解实验室”</vt:lpstr>
      <vt:lpstr>PowerPoint 演示文稿</vt:lpstr>
    </vt:vector>
  </TitlesOfParts>
  <Company>SJTU-BCMI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Qinchuan Zhang</dc:creator>
  <cp:lastModifiedBy>ht-lu</cp:lastModifiedBy>
  <cp:revision>154</cp:revision>
  <dcterms:created xsi:type="dcterms:W3CDTF">2016-01-21T16:32:22Z</dcterms:created>
  <dcterms:modified xsi:type="dcterms:W3CDTF">2017-10-11T08:36:26Z</dcterms:modified>
  <cp:contentStatus/>
</cp:coreProperties>
</file>